
<file path=[Content_Types].xml><?xml version="1.0" encoding="utf-8"?>
<Types xmlns="http://schemas.openxmlformats.org/package/2006/content-types">
  <Default Extension="xlsx" ContentType="application/vnd.openxmlformats-officedocument.spreadsheetml.sheet"/>
  <Default Extension="wdp" ContentType="image/vnd.ms-photo"/>
  <Default Extension="jpeg" ContentType="image/jpeg"/>
  <Default Extension="tiff" ContentType="image/tif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600" r:id="rId3"/>
    <p:sldId id="601" r:id="rId5"/>
    <p:sldId id="256" r:id="rId6"/>
    <p:sldId id="495" r:id="rId7"/>
    <p:sldId id="582" r:id="rId8"/>
    <p:sldId id="531" r:id="rId9"/>
    <p:sldId id="497" r:id="rId10"/>
    <p:sldId id="573" r:id="rId11"/>
    <p:sldId id="572" r:id="rId12"/>
    <p:sldId id="535" r:id="rId13"/>
    <p:sldId id="499" r:id="rId14"/>
    <p:sldId id="538" r:id="rId15"/>
    <p:sldId id="504" r:id="rId16"/>
    <p:sldId id="550" r:id="rId17"/>
    <p:sldId id="551" r:id="rId18"/>
    <p:sldId id="589" r:id="rId19"/>
    <p:sldId id="590" r:id="rId20"/>
    <p:sldId id="555" r:id="rId21"/>
    <p:sldId id="556" r:id="rId22"/>
    <p:sldId id="557" r:id="rId23"/>
    <p:sldId id="558" r:id="rId24"/>
    <p:sldId id="591" r:id="rId25"/>
    <p:sldId id="599" r:id="rId26"/>
    <p:sldId id="561" r:id="rId27"/>
    <p:sldId id="593" r:id="rId28"/>
    <p:sldId id="563" r:id="rId29"/>
    <p:sldId id="564" r:id="rId30"/>
    <p:sldId id="566" r:id="rId31"/>
    <p:sldId id="567" r:id="rId32"/>
    <p:sldId id="574" r:id="rId33"/>
    <p:sldId id="568" r:id="rId34"/>
    <p:sldId id="570" r:id="rId35"/>
    <p:sldId id="594" r:id="rId36"/>
    <p:sldId id="576" r:id="rId37"/>
    <p:sldId id="577" r:id="rId38"/>
    <p:sldId id="595" r:id="rId39"/>
    <p:sldId id="596" r:id="rId40"/>
    <p:sldId id="597" r:id="rId41"/>
    <p:sldId id="581" r:id="rId42"/>
    <p:sldId id="598" r:id="rId43"/>
    <p:sldId id="505" r:id="rId44"/>
    <p:sldId id="584" r:id="rId45"/>
    <p:sldId id="585" r:id="rId46"/>
    <p:sldId id="586" r:id="rId47"/>
    <p:sldId id="580" r:id="rId48"/>
    <p:sldId id="543" r:id="rId49"/>
    <p:sldId id="548" r:id="rId50"/>
    <p:sldId id="587" r:id="rId51"/>
    <p:sldId id="541" r:id="rId52"/>
    <p:sldId id="526" r:id="rId53"/>
    <p:sldId id="389" r:id="rId54"/>
    <p:sldId id="398" r:id="rId55"/>
    <p:sldId id="399" r:id="rId56"/>
    <p:sldId id="400" r:id="rId57"/>
    <p:sldId id="401" r:id="rId58"/>
    <p:sldId id="402" r:id="rId59"/>
    <p:sldId id="527" r:id="rId60"/>
    <p:sldId id="301" r:id="rId61"/>
    <p:sldId id="426" r:id="rId62"/>
    <p:sldId id="292" r:id="rId63"/>
    <p:sldId id="602" r:id="rId64"/>
    <p:sldId id="257"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45720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indent="91440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indent="137160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indent="182880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indent="228600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indent="274320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indent="320040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indent="365760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E3284"/>
    <a:srgbClr val="0061C1"/>
    <a:srgbClr val="4EACB4"/>
    <a:srgbClr val="2E2B3D"/>
    <a:srgbClr val="1669BE"/>
    <a:srgbClr val="070809"/>
    <a:srgbClr val="ED7C77"/>
    <a:srgbClr val="2D2D3D"/>
    <a:srgbClr val="532E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Style>
        <a:tcBdr/>
        <a:fill>
          <a:solidFill>
            <a:srgbClr val="E9EFF7"/>
          </a:solidFill>
        </a:fill>
      </a:tcStyle>
    </a:band2H>
    <a:firstCol>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p:restoredTop sz="95108"/>
  </p:normalViewPr>
  <p:slideViewPr>
    <p:cSldViewPr>
      <p:cViewPr varScale="1">
        <p:scale>
          <a:sx n="108" d="100"/>
          <a:sy n="108" d="100"/>
        </p:scale>
        <p:origin x="414"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bleStyles" Target="tableStyles.xml"/><Relationship Id="rId8" Type="http://schemas.openxmlformats.org/officeDocument/2006/relationships/slide" Target="slides/slide5.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Workbook1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53861795948318"/>
          <c:y val="0.222338607266453"/>
          <c:w val="0.969227640810336"/>
          <c:h val="0.66076495806045"/>
        </c:manualLayout>
      </c:layout>
      <c:barChart>
        <c:barDir val="col"/>
        <c:grouping val="clustered"/>
        <c:varyColors val="0"/>
        <c:ser>
          <c:idx val="0"/>
          <c:order val="0"/>
          <c:tx>
            <c:strRef>
              <c:f>Sheet1!$B$1</c:f>
              <c:strCache>
                <c:ptCount val="1"/>
                <c:pt idx="0">
                  <c:v>Series Jurafsky et al., 2018 Bloomberg </c:v>
                </c:pt>
              </c:strCache>
            </c:strRef>
          </c:tx>
          <c:spPr>
            <a:solidFill>
              <a:schemeClr val="bg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zh-CN" sz="1800" b="0" i="0" u="none" strike="noStrike" kern="1200" baseline="0">
                    <a:solidFill>
                      <a:schemeClr val="bg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单元格准确率</c:v>
                </c:pt>
                <c:pt idx="1">
                  <c:v>图表准确率</c:v>
                </c:pt>
              </c:strCache>
            </c:strRef>
          </c:cat>
          <c:val>
            <c:numRef>
              <c:f>Sheet1!$B$2:$B$3</c:f>
              <c:numCache>
                <c:formatCode>General</c:formatCode>
                <c:ptCount val="2"/>
                <c:pt idx="0">
                  <c:v>0.964</c:v>
                </c:pt>
                <c:pt idx="1">
                  <c:v>0.802</c:v>
                </c:pt>
              </c:numCache>
            </c:numRef>
          </c:val>
        </c:ser>
        <c:ser>
          <c:idx val="1"/>
          <c:order val="1"/>
          <c:tx>
            <c:strRef>
              <c:f>Sheet1!$C$1</c:f>
              <c:strCache>
                <c:ptCount val="1"/>
                <c:pt idx="0">
                  <c:v>Silvio et al., 2018 MIT</c:v>
                </c:pt>
              </c:strCache>
            </c:strRef>
          </c:tx>
          <c:spPr>
            <a:solidFill>
              <a:schemeClr val="bg2">
                <a:lumMod val="5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zh-CN" sz="1800" b="0" i="0" u="none" strike="noStrike" kern="1200" baseline="0">
                    <a:solidFill>
                      <a:schemeClr val="bg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单元格准确率</c:v>
                </c:pt>
                <c:pt idx="1">
                  <c:v>图表准确率</c:v>
                </c:pt>
              </c:strCache>
            </c:strRef>
          </c:cat>
          <c:val>
            <c:numRef>
              <c:f>Sheet1!$C$2:$C$3</c:f>
              <c:numCache>
                <c:formatCode>General</c:formatCode>
                <c:ptCount val="2"/>
                <c:pt idx="0">
                  <c:v>0.985</c:v>
                </c:pt>
                <c:pt idx="1">
                  <c:v>0.942</c:v>
                </c:pt>
              </c:numCache>
            </c:numRef>
          </c:val>
        </c:ser>
        <c:ser>
          <c:idx val="2"/>
          <c:order val="2"/>
          <c:tx>
            <c:strRef>
              <c:f>Sheet1!$D$1</c:f>
              <c:strCache>
                <c:ptCount val="1"/>
                <c:pt idx="0">
                  <c:v>香侬科技</c:v>
                </c:pt>
              </c:strCache>
            </c:strRef>
          </c:tx>
          <c:spPr>
            <a:solidFill>
              <a:srgbClr val="C00000"/>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zh-CN" sz="1800" b="0" i="0" u="none" strike="noStrike" kern="1200" baseline="0">
                    <a:solidFill>
                      <a:schemeClr val="bg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Sheet1!$A$2:$A$3</c:f>
              <c:strCache>
                <c:ptCount val="2"/>
                <c:pt idx="0">
                  <c:v>单元格准确率</c:v>
                </c:pt>
                <c:pt idx="1">
                  <c:v>图表准确率</c:v>
                </c:pt>
              </c:strCache>
            </c:strRef>
          </c:cat>
          <c:val>
            <c:numRef>
              <c:f>Sheet1!$D$2:$D$3</c:f>
              <c:numCache>
                <c:formatCode>General</c:formatCode>
                <c:ptCount val="2"/>
                <c:pt idx="0">
                  <c:v>0.999</c:v>
                </c:pt>
                <c:pt idx="1">
                  <c:v>0.992</c:v>
                </c:pt>
              </c:numCache>
            </c:numRef>
          </c:val>
        </c:ser>
        <c:dLbls>
          <c:showLegendKey val="0"/>
          <c:showVal val="1"/>
          <c:showCatName val="0"/>
          <c:showSerName val="0"/>
          <c:showPercent val="0"/>
          <c:showBubbleSize val="0"/>
        </c:dLbls>
        <c:gapWidth val="444"/>
        <c:overlap val="-90"/>
        <c:axId val="21441856"/>
        <c:axId val="21444144"/>
      </c:barChart>
      <c:catAx>
        <c:axId val="21441856"/>
        <c:scaling>
          <c:orientation val="minMax"/>
        </c:scaling>
        <c:delete val="0"/>
        <c:axPos val="b"/>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w="9525" cap="flat" cmpd="sng" algn="ctr">
            <a:solidFill>
              <a:schemeClr val="bg1">
                <a:lumMod val="75000"/>
              </a:schemeClr>
            </a:solidFill>
            <a:round/>
          </a:ln>
          <a:effectLst/>
        </c:spPr>
        <c:txPr>
          <a:bodyPr rot="-60000000" spcFirstLastPara="1" vertOverflow="ellipsis" vert="horz" wrap="square" anchor="ctr" anchorCtr="1"/>
          <a:lstStyle/>
          <a:p>
            <a:pPr>
              <a:defRPr lang="zh-CN" sz="1800" b="1" i="0" u="none" strike="noStrike" kern="1200" cap="all" spc="120" normalizeH="0" baseline="0">
                <a:solidFill>
                  <a:schemeClr val="bg1"/>
                </a:solidFill>
                <a:latin typeface="Heiti SC Light" charset="-122"/>
                <a:ea typeface="Heiti SC Light" charset="-122"/>
                <a:cs typeface="Heiti SC Light" charset="-122"/>
              </a:defRPr>
            </a:pPr>
          </a:p>
        </c:txPr>
        <c:crossAx val="21444144"/>
        <c:crosses val="autoZero"/>
        <c:auto val="1"/>
        <c:lblAlgn val="ctr"/>
        <c:lblOffset val="100"/>
        <c:noMultiLvlLbl val="0"/>
      </c:catAx>
      <c:valAx>
        <c:axId val="21444144"/>
        <c:scaling>
          <c:orientation val="minMax"/>
          <c:max val="1"/>
          <c:min val="0.7"/>
        </c:scaling>
        <c:delete val="1"/>
        <c:axPos val="l"/>
        <c:numFmt formatCode="General" sourceLinked="0"/>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441856"/>
        <c:crosses val="autoZero"/>
        <c:crossBetween val="between"/>
        <c:majorUnit val="0.1"/>
      </c:valAx>
      <c:spPr>
        <a:noFill/>
        <a:ln>
          <a:noFill/>
        </a:ln>
        <a:effectLst/>
      </c:spPr>
    </c:plotArea>
    <c:legend>
      <c:legendPos val="t"/>
      <c:legendEntry>
        <c:idx val="0"/>
        <c:txPr>
          <a:bodyPr rot="0" spcFirstLastPara="1" vertOverflow="ellipsis" vert="horz" wrap="square" anchor="ctr" anchorCtr="1"/>
          <a:lstStyle/>
          <a:p>
            <a:pPr>
              <a:defRPr lang="zh-CN" sz="1400" b="1" i="0" u="none" strike="noStrike" kern="1200" baseline="0">
                <a:solidFill>
                  <a:schemeClr val="bg1"/>
                </a:solidFill>
                <a:latin typeface="Heiti SC Light" charset="-122"/>
                <a:ea typeface="Heiti SC Light" charset="-122"/>
                <a:cs typeface="Heiti SC Light" charset="-122"/>
              </a:defRPr>
            </a:pPr>
          </a:p>
        </c:txPr>
      </c:legendEntry>
      <c:legendEntry>
        <c:idx val="1"/>
        <c:txPr>
          <a:bodyPr rot="0" spcFirstLastPara="1" vertOverflow="ellipsis" vert="horz" wrap="square" anchor="ctr" anchorCtr="1"/>
          <a:lstStyle/>
          <a:p>
            <a:pPr>
              <a:defRPr lang="zh-CN" sz="1400" b="1" i="0" u="none" strike="noStrike" kern="1200" baseline="0">
                <a:solidFill>
                  <a:schemeClr val="bg1"/>
                </a:solidFill>
                <a:latin typeface="Heiti SC Light" charset="-122"/>
                <a:ea typeface="Heiti SC Light" charset="-122"/>
                <a:cs typeface="Heiti SC Light" charset="-122"/>
              </a:defRPr>
            </a:pPr>
          </a:p>
        </c:txPr>
      </c:legendEntry>
      <c:legendEntry>
        <c:idx val="2"/>
        <c:txPr>
          <a:bodyPr rot="0" spcFirstLastPara="1" vertOverflow="ellipsis" vert="horz" wrap="square" anchor="ctr" anchorCtr="1"/>
          <a:lstStyle/>
          <a:p>
            <a:pPr>
              <a:defRPr lang="zh-CN" sz="1400" b="1" i="0" u="none" strike="noStrike" kern="1200" baseline="0">
                <a:solidFill>
                  <a:schemeClr val="bg1"/>
                </a:solidFill>
                <a:latin typeface="Heiti SC Light" charset="-122"/>
                <a:ea typeface="Heiti SC Light" charset="-122"/>
                <a:cs typeface="Heiti SC Light" charset="-122"/>
              </a:defRPr>
            </a:pPr>
          </a:p>
        </c:txPr>
      </c:legendEntry>
      <c:layout>
        <c:manualLayout>
          <c:xMode val="edge"/>
          <c:yMode val="edge"/>
          <c:x val="0"/>
          <c:y val="0.02183473213877"/>
          <c:w val="0.995759248319426"/>
          <c:h val="0.0995182389858712"/>
        </c:manualLayout>
      </c:layout>
      <c:overlay val="0"/>
      <c:spPr>
        <a:noFill/>
        <a:ln>
          <a:noFill/>
        </a:ln>
        <a:effectLst/>
      </c:spPr>
      <c:txPr>
        <a:bodyPr rot="0" spcFirstLastPara="1" vertOverflow="ellipsis" vert="horz" wrap="square" anchor="ctr" anchorCtr="1"/>
        <a:lstStyle/>
        <a:p>
          <a:pPr>
            <a:defRPr lang="zh-CN" sz="1400" b="1" i="0" u="none" strike="noStrike" kern="1200" baseline="0">
              <a:solidFill>
                <a:srgbClr val="070809"/>
              </a:solidFill>
              <a:latin typeface="Heiti SC Light" charset="-122"/>
              <a:ea typeface="Heiti SC Light" charset="-122"/>
              <a:cs typeface="Heiti SC Light" charset="-122"/>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599581"/>
          <c:y val="0.005"/>
          <c:w val="0.880084"/>
          <c:h val="0.819089"/>
        </c:manualLayout>
      </c:layout>
      <c:pieChart>
        <c:varyColors val="0"/>
        <c:ser>
          <c:idx val="0"/>
          <c:order val="0"/>
          <c:tx>
            <c:strRef>
              <c:f>Sheet1!$A$2</c:f>
              <c:strCache>
                <c:ptCount val="1"/>
                <c:pt idx="0">
                  <c:v>占比</c:v>
                </c:pt>
              </c:strCache>
            </c:strRef>
          </c:tx>
          <c:spPr>
            <a:solidFill>
              <a:srgbClr val="FF8845"/>
            </a:solidFill>
            <a:ln w="19050" cap="flat">
              <a:solidFill>
                <a:srgbClr val="FFFFFF"/>
              </a:solidFill>
              <a:prstDash val="solid"/>
              <a:round/>
            </a:ln>
            <a:effectLst/>
          </c:spPr>
          <c:explosion val="0"/>
          <c:dPt>
            <c:idx val="1"/>
            <c:bubble3D val="0"/>
            <c:spPr>
              <a:solidFill>
                <a:srgbClr val="FFDD0A"/>
              </a:solidFill>
              <a:ln w="19050" cap="flat">
                <a:solidFill>
                  <a:srgbClr val="FFFFFF"/>
                </a:solidFill>
                <a:prstDash val="solid"/>
                <a:round/>
              </a:ln>
              <a:effectLst/>
            </c:spPr>
          </c:dPt>
          <c:dLbls>
            <c:delete val="1"/>
          </c:dLbls>
          <c:cat>
            <c:strRef>
              <c:f>Sheet1!$B$1:$C$1</c:f>
              <c:strCache>
                <c:ptCount val="2"/>
                <c:pt idx="0">
                  <c:v>是</c:v>
                </c:pt>
                <c:pt idx="1">
                  <c:v>否</c:v>
                </c:pt>
              </c:strCache>
            </c:strRef>
          </c:cat>
          <c:val>
            <c:numRef>
              <c:f>Sheet1!$B$2:$C$2</c:f>
              <c:numCache>
                <c:formatCode>General</c:formatCode>
                <c:ptCount val="2"/>
                <c:pt idx="0">
                  <c:v>0.808</c:v>
                </c:pt>
                <c:pt idx="1">
                  <c:v>0.192</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0"/>
          <c:y val="0.903276"/>
          <c:w val="1"/>
          <c:h val="0.0967242"/>
        </c:manualLayout>
      </c:layout>
      <c:overlay val="1"/>
      <c:spPr>
        <a:noFill/>
        <a:ln w="12700" cap="flat">
          <a:noFill/>
          <a:miter lim="400000"/>
        </a:ln>
        <a:effectLst/>
      </c:spPr>
      <c:txPr>
        <a:bodyPr rot="0" spcFirstLastPara="0" vertOverflow="ellipsis" vert="horz" wrap="square" anchor="ctr" anchorCtr="1"/>
        <a:lstStyle/>
        <a:p>
          <a:pPr>
            <a:defRPr lang="zh-CN" sz="2800" b="0" i="0" u="none" strike="noStrike" kern="1200" baseline="0">
              <a:solidFill>
                <a:srgbClr val="595959"/>
              </a:solidFill>
              <a:latin typeface="微软雅黑" panose="020B0503020204020204" charset="-122"/>
              <a:ea typeface="+mn-ea"/>
              <a:cs typeface="+mn-cs"/>
            </a:defRPr>
          </a:pPr>
        </a:p>
      </c:txPr>
    </c:legend>
    <c:plotVisOnly val="1"/>
    <c:dispBlanksAs val="gap"/>
    <c:showDLblsOverMax val="1"/>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176154"/>
          <c:y val="0.050578"/>
          <c:w val="0.977385"/>
          <c:h val="0.864512"/>
        </c:manualLayout>
      </c:layout>
      <c:barChart>
        <c:barDir val="col"/>
        <c:grouping val="clustered"/>
        <c:varyColors val="0"/>
        <c:ser>
          <c:idx val="0"/>
          <c:order val="0"/>
          <c:tx>
            <c:strRef>
              <c:f>Sheet1!$A$2</c:f>
              <c:strCache>
                <c:ptCount val="1"/>
                <c:pt idx="0">
                  <c:v>中国</c:v>
                </c:pt>
              </c:strCache>
            </c:strRef>
          </c:tx>
          <c:spPr>
            <a:solidFill>
              <a:srgbClr val="FFE65F"/>
            </a:solidFill>
            <a:ln w="12700" cap="flat">
              <a:noFill/>
              <a:miter lim="400000"/>
            </a:ln>
            <a:effectLst/>
          </c:spPr>
          <c:invertIfNegative val="0"/>
          <c:dLbls>
            <c:numFmt formatCode="0%" sourceLinked="0"/>
            <c:spPr>
              <a:noFill/>
              <a:ln>
                <a:noFill/>
              </a:ln>
              <a:effectLst/>
            </c:spPr>
            <c:txPr>
              <a:bodyPr rot="0" spcFirstLastPara="0" vertOverflow="ellipsis" vert="horz" wrap="square" lIns="38100" tIns="19050" rIns="38100" bIns="19050" anchor="ctr" anchorCtr="1"/>
              <a:lstStyle/>
              <a:p>
                <a:pPr>
                  <a:defRPr lang="zh-CN" sz="2800" b="0" i="0" u="none" strike="noStrike" kern="1200" baseline="0">
                    <a:solidFill>
                      <a:srgbClr val="404040"/>
                    </a:solidFill>
                    <a:latin typeface="微软雅黑" panose="020B0503020204020204" charset="-122"/>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Sheet1!$B$1:$E$1</c:f>
              <c:strCache>
                <c:ptCount val="4"/>
                <c:pt idx="0">
                  <c:v>技术人员/研究者</c:v>
                </c:pt>
                <c:pt idx="1">
                  <c:v>经理/管理者</c:v>
                </c:pt>
                <c:pt idx="2">
                  <c:v>政府/监管机构</c:v>
                </c:pt>
                <c:pt idx="3">
                  <c:v>没有人</c:v>
                </c:pt>
              </c:strCache>
            </c:strRef>
          </c:cat>
          <c:val>
            <c:numRef>
              <c:f>Sheet1!$B$2:$E$2</c:f>
              <c:numCache>
                <c:formatCode>General</c:formatCode>
                <c:ptCount val="4"/>
                <c:pt idx="0">
                  <c:v>0.187562</c:v>
                </c:pt>
                <c:pt idx="1">
                  <c:v>0.302073</c:v>
                </c:pt>
                <c:pt idx="2">
                  <c:v>0.361303</c:v>
                </c:pt>
                <c:pt idx="3">
                  <c:v>0.040474</c:v>
                </c:pt>
              </c:numCache>
            </c:numRef>
          </c:val>
        </c:ser>
        <c:ser>
          <c:idx val="1"/>
          <c:order val="1"/>
          <c:tx>
            <c:strRef>
              <c:f>Sheet1!$A$3</c:f>
              <c:strCache>
                <c:ptCount val="1"/>
                <c:pt idx="0">
                  <c:v>国际</c:v>
                </c:pt>
              </c:strCache>
            </c:strRef>
          </c:tx>
          <c:spPr>
            <a:solidFill>
              <a:srgbClr val="BFBFBF"/>
            </a:solidFill>
            <a:ln w="12700" cap="flat">
              <a:noFill/>
              <a:miter lim="400000"/>
            </a:ln>
            <a:effectLst/>
          </c:spPr>
          <c:invertIfNegative val="0"/>
          <c:dLbls>
            <c:numFmt formatCode="0%" sourceLinked="0"/>
            <c:spPr>
              <a:noFill/>
              <a:ln>
                <a:noFill/>
              </a:ln>
              <a:effectLst/>
            </c:spPr>
            <c:txPr>
              <a:bodyPr rot="0" spcFirstLastPara="0" vertOverflow="ellipsis" vert="horz" wrap="square" lIns="38100" tIns="19050" rIns="38100" bIns="19050" anchor="ctr" anchorCtr="1"/>
              <a:lstStyle/>
              <a:p>
                <a:pPr>
                  <a:defRPr lang="zh-CN" sz="2800" b="0" i="0" u="none" strike="noStrike" kern="1200" baseline="0">
                    <a:solidFill>
                      <a:srgbClr val="404040"/>
                    </a:solidFill>
                    <a:latin typeface="微软雅黑" panose="020B0503020204020204" charset="-122"/>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Sheet1!$B$1:$E$1</c:f>
              <c:strCache>
                <c:ptCount val="4"/>
                <c:pt idx="0">
                  <c:v>技术人员/研究者</c:v>
                </c:pt>
                <c:pt idx="1">
                  <c:v>经理/管理者</c:v>
                </c:pt>
                <c:pt idx="2">
                  <c:v>政府/监管机构</c:v>
                </c:pt>
                <c:pt idx="3">
                  <c:v>没有人</c:v>
                </c:pt>
              </c:strCache>
            </c:strRef>
          </c:cat>
          <c:val>
            <c:numRef>
              <c:f>Sheet1!$B$3:$E$3</c:f>
              <c:numCache>
                <c:formatCode>General</c:formatCode>
                <c:ptCount val="4"/>
                <c:pt idx="0">
                  <c:v>0.478</c:v>
                </c:pt>
                <c:pt idx="1">
                  <c:v>0.166</c:v>
                </c:pt>
                <c:pt idx="2">
                  <c:v>0.279</c:v>
                </c:pt>
                <c:pt idx="3">
                  <c:v>0.077</c:v>
                </c:pt>
              </c:numCache>
            </c:numRef>
          </c:val>
        </c:ser>
        <c:dLbls>
          <c:showLegendKey val="0"/>
          <c:showVal val="0"/>
          <c:showCatName val="0"/>
          <c:showSerName val="0"/>
          <c:showPercent val="0"/>
          <c:showBubbleSize val="0"/>
        </c:dLbls>
        <c:gapWidth val="500"/>
        <c:overlap val="-100"/>
        <c:axId val="1365264696"/>
        <c:axId val="1017317336"/>
      </c:barChart>
      <c:catAx>
        <c:axId val="1365264696"/>
        <c:scaling>
          <c:orientation val="minMax"/>
        </c:scaling>
        <c:delete val="0"/>
        <c:axPos val="b"/>
        <c:numFmt formatCode="General" sourceLinked="0"/>
        <c:majorTickMark val="none"/>
        <c:minorTickMark val="none"/>
        <c:tickLblPos val="low"/>
        <c:spPr>
          <a:ln w="12700" cap="flat" cmpd="sng" algn="ctr">
            <a:noFill/>
            <a:prstDash val="solid"/>
            <a:miter lim="800000"/>
          </a:ln>
        </c:spPr>
        <c:txPr>
          <a:bodyPr rot="0" spcFirstLastPara="0" vertOverflow="ellipsis" vert="horz" wrap="square" anchor="ctr" anchorCtr="1"/>
          <a:lstStyle/>
          <a:p>
            <a:pPr>
              <a:defRPr lang="zh-CN" sz="2200" b="0" i="0" u="none" strike="noStrike" kern="1200" baseline="0">
                <a:solidFill>
                  <a:srgbClr val="595959"/>
                </a:solidFill>
                <a:latin typeface="微软雅黑" panose="020B0503020204020204" charset="-122"/>
                <a:ea typeface="+mn-ea"/>
                <a:cs typeface="+mn-cs"/>
              </a:defRPr>
            </a:pPr>
          </a:p>
        </c:txPr>
        <c:crossAx val="1017317336"/>
        <c:crosses val="autoZero"/>
        <c:auto val="1"/>
        <c:lblAlgn val="ctr"/>
        <c:lblOffset val="100"/>
        <c:noMultiLvlLbl val="1"/>
      </c:catAx>
      <c:valAx>
        <c:axId val="1017317336"/>
        <c:scaling>
          <c:orientation val="minMax"/>
        </c:scaling>
        <c:delete val="0"/>
        <c:axPos val="l"/>
        <c:numFmt formatCode="0%" sourceLinked="0"/>
        <c:majorTickMark val="none"/>
        <c:minorTickMark val="none"/>
        <c:tickLblPos val="none"/>
        <c:spPr>
          <a:ln w="12700" cap="flat" cmpd="sng" algn="ctr">
            <a:noFill/>
            <a:prstDash val="solid"/>
            <a:miter lim="800000"/>
          </a:ln>
        </c:spPr>
        <c:txPr>
          <a:bodyPr rot="0" spcFirstLastPara="0" vertOverflow="ellipsis" vert="horz" wrap="square" anchor="ctr" anchorCtr="1"/>
          <a:lstStyle/>
          <a:p>
            <a:pPr>
              <a:defRPr lang="zh-CN" sz="2200" b="0" i="0" u="none" strike="noStrike" kern="1200" baseline="0">
                <a:solidFill>
                  <a:srgbClr val="000000"/>
                </a:solidFill>
                <a:latin typeface="微软雅黑" panose="020B0503020204020204" charset="-122"/>
                <a:ea typeface="+mn-ea"/>
                <a:cs typeface="+mn-cs"/>
              </a:defRPr>
            </a:pPr>
          </a:p>
        </c:txPr>
        <c:crossAx val="1365264696"/>
        <c:crosses val="autoZero"/>
        <c:crossBetween val="between"/>
        <c:majorUnit val="0.125"/>
        <c:minorUnit val="0.0625"/>
      </c:valAx>
      <c:spPr>
        <a:noFill/>
        <a:ln w="12700" cap="flat">
          <a:noFill/>
          <a:miter lim="400000"/>
        </a:ln>
        <a:effectLst/>
      </c:spPr>
    </c:plotArea>
    <c:plotVisOnly val="1"/>
    <c:dispBlanksAs val="gap"/>
    <c:showDLblsOverMax val="1"/>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51927845328535"/>
          <c:y val="0.162026781693142"/>
          <c:w val="0.536843575727703"/>
          <c:h val="0.828777600730629"/>
        </c:manualLayout>
      </c:layout>
      <c:barChart>
        <c:barDir val="bar"/>
        <c:grouping val="stacked"/>
        <c:varyColors val="0"/>
        <c:ser>
          <c:idx val="0"/>
          <c:order val="0"/>
          <c:tx>
            <c:strRef>
              <c:f>Sheet1!$B$1</c:f>
              <c:strCache>
                <c:ptCount val="1"/>
                <c:pt idx="0">
                  <c:v>之前世界最大语料库</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指代消歧(coreference resolution)</c:v>
                </c:pt>
                <c:pt idx="1">
                  <c:v>中文词性识别（part-of-speech tagging)</c:v>
                </c:pt>
                <c:pt idx="2">
                  <c:v>中文命名实体识别(named entity recognition)</c:v>
                </c:pt>
                <c:pt idx="3">
                  <c:v>中文句法依存树(dependency parsing)</c:v>
                </c:pt>
                <c:pt idx="4">
                  <c:v>中文分词 （word segmentation)</c:v>
                </c:pt>
              </c:strCache>
            </c:strRef>
          </c:cat>
          <c:val>
            <c:numRef>
              <c:f>Sheet1!$B$2:$B$6</c:f>
              <c:numCache>
                <c:formatCode>General</c:formatCode>
                <c:ptCount val="5"/>
                <c:pt idx="1" c:formatCode="_(* #,##0_);_(* \(#,##0\);_(* &quot;-&quot;??_);_(@_)">
                  <c:v>70000</c:v>
                </c:pt>
                <c:pt idx="3" c:formatCode="_(* #,##0_);_(* \(#,##0\);_(* &quot;-&quot;??_);_(@_)">
                  <c:v>70000</c:v>
                </c:pt>
                <c:pt idx="4" c:formatCode="_(* #,##0_);_(* \(#,##0\);_(* &quot;-&quot;??_);_(@_)">
                  <c:v>70000</c:v>
                </c:pt>
              </c:numCache>
            </c:numRef>
          </c:val>
        </c:ser>
        <c:ser>
          <c:idx val="1"/>
          <c:order val="1"/>
          <c:tx>
            <c:strRef>
              <c:f>Sheet1!$C$1</c:f>
              <c:strCache>
                <c:ptCount val="1"/>
                <c:pt idx="0">
                  <c:v>香侬语料库</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指代消歧(coreference resolution)</c:v>
                </c:pt>
                <c:pt idx="1">
                  <c:v>中文词性识别（part-of-speech tagging)</c:v>
                </c:pt>
                <c:pt idx="2">
                  <c:v>中文命名实体识别(named entity recognition)</c:v>
                </c:pt>
                <c:pt idx="3">
                  <c:v>中文句法依存树(dependency parsing)</c:v>
                </c:pt>
                <c:pt idx="4">
                  <c:v>中文分词 （word segmentation)</c:v>
                </c:pt>
              </c:strCache>
            </c:strRef>
          </c:cat>
          <c:val>
            <c:numRef>
              <c:f>Sheet1!$C$2:$C$6</c:f>
              <c:numCache>
                <c:formatCode>_(* #,##0_);_(* \(#,##0\);_(* "-"??_);_(@_)</c:formatCode>
                <c:ptCount val="5"/>
                <c:pt idx="0">
                  <c:v>150000</c:v>
                </c:pt>
                <c:pt idx="1">
                  <c:v>260000</c:v>
                </c:pt>
                <c:pt idx="2">
                  <c:v>350000</c:v>
                </c:pt>
                <c:pt idx="3">
                  <c:v>250000</c:v>
                </c:pt>
                <c:pt idx="4">
                  <c:v>380000</c:v>
                </c:pt>
              </c:numCache>
            </c:numRef>
          </c:val>
        </c:ser>
        <c:dLbls>
          <c:showLegendKey val="0"/>
          <c:showVal val="1"/>
          <c:showCatName val="0"/>
          <c:showSerName val="0"/>
          <c:showPercent val="0"/>
          <c:showBubbleSize val="0"/>
        </c:dLbls>
        <c:gapWidth val="41"/>
        <c:overlap val="100"/>
        <c:axId val="24900832"/>
        <c:axId val="24903584"/>
      </c:barChart>
      <c:catAx>
        <c:axId val="24900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800" b="0" i="0" u="none" strike="noStrike" kern="1200" baseline="0">
                <a:solidFill>
                  <a:schemeClr val="bg1"/>
                </a:solidFill>
                <a:latin typeface="Heiti SC Light" charset="-122"/>
                <a:ea typeface="Heiti SC Light" charset="-122"/>
                <a:cs typeface="Heiti SC Light" charset="-122"/>
              </a:defRPr>
            </a:pPr>
          </a:p>
        </c:txPr>
        <c:crossAx val="24903584"/>
        <c:crosses val="autoZero"/>
        <c:auto val="1"/>
        <c:lblAlgn val="ctr"/>
        <c:lblOffset val="100"/>
        <c:noMultiLvlLbl val="0"/>
      </c:catAx>
      <c:valAx>
        <c:axId val="2490358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900832"/>
        <c:crosses val="autoZero"/>
        <c:crossBetween val="between"/>
      </c:valAx>
      <c:spPr>
        <a:noFill/>
        <a:ln w="25400">
          <a:noFill/>
        </a:ln>
        <a:effectLst/>
      </c:spPr>
    </c:plotArea>
    <c:legend>
      <c:legendPos val="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bg1"/>
              </a:solidFill>
              <a:latin typeface="Heiti SC Light" charset="-122"/>
              <a:ea typeface="Heiti SC Light" charset="-122"/>
              <a:cs typeface="Heiti SC Light" charset="-122"/>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176279467552726"/>
          <c:y val="0.157827234882399"/>
          <c:w val="0.964744106489455"/>
          <c:h val="0.659957991014322"/>
        </c:manualLayout>
      </c:layout>
      <c:barChart>
        <c:barDir val="col"/>
        <c:grouping val="clustered"/>
        <c:varyColors val="0"/>
        <c:ser>
          <c:idx val="0"/>
          <c:order val="0"/>
          <c:tx>
            <c:strRef>
              <c:f>Sheet1!$B$1</c:f>
              <c:strCache>
                <c:ptCount val="1"/>
                <c:pt idx="0">
                  <c:v>Series 1</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800" b="1" i="0" u="none" strike="noStrike" kern="1200" baseline="0">
                    <a:solidFill>
                      <a:schemeClr val="bg1"/>
                    </a:solidFill>
                    <a:latin typeface="微软雅黑" panose="020B0503020204020204" charset="-122"/>
                    <a:ea typeface="微软雅黑" panose="020B0503020204020204" charset="-122"/>
                    <a:cs typeface="微软雅黑" panose="020B050302020402020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ACL</c:v>
                </c:pt>
                <c:pt idx="1">
                  <c:v>EMNLP</c:v>
                </c:pt>
                <c:pt idx="2">
                  <c:v>ICLR</c:v>
                </c:pt>
                <c:pt idx="3">
                  <c:v>NAACL</c:v>
                </c:pt>
                <c:pt idx="4">
                  <c:v>NIPS</c:v>
                </c:pt>
              </c:strCache>
            </c:strRef>
          </c:cat>
          <c:val>
            <c:numRef>
              <c:f>Sheet1!$B$2:$B$6</c:f>
              <c:numCache>
                <c:formatCode>General</c:formatCode>
                <c:ptCount val="5"/>
                <c:pt idx="0">
                  <c:v>8</c:v>
                </c:pt>
                <c:pt idx="1">
                  <c:v>15</c:v>
                </c:pt>
                <c:pt idx="2">
                  <c:v>3</c:v>
                </c:pt>
                <c:pt idx="3">
                  <c:v>3</c:v>
                </c:pt>
                <c:pt idx="4">
                  <c:v>2</c:v>
                </c:pt>
              </c:numCache>
            </c:numRef>
          </c:val>
        </c:ser>
        <c:dLbls>
          <c:showLegendKey val="0"/>
          <c:showVal val="0"/>
          <c:showCatName val="0"/>
          <c:showSerName val="0"/>
          <c:showPercent val="0"/>
          <c:showBubbleSize val="0"/>
        </c:dLbls>
        <c:gapWidth val="219"/>
        <c:overlap val="-27"/>
        <c:axId val="25060416"/>
        <c:axId val="25063168"/>
      </c:barChart>
      <c:catAx>
        <c:axId val="25060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800" b="1" i="0" u="none" strike="noStrike" kern="1200" baseline="0">
                <a:solidFill>
                  <a:schemeClr val="bg1"/>
                </a:solidFill>
                <a:latin typeface="微软雅黑" panose="020B0503020204020204" charset="-122"/>
                <a:ea typeface="微软雅黑" panose="020B0503020204020204" charset="-122"/>
                <a:cs typeface="微软雅黑" panose="020B0503020204020204" charset="-122"/>
              </a:defRPr>
            </a:pPr>
          </a:p>
        </c:txPr>
        <c:crossAx val="25063168"/>
        <c:crosses val="autoZero"/>
        <c:auto val="1"/>
        <c:lblAlgn val="ctr"/>
        <c:lblOffset val="100"/>
        <c:noMultiLvlLbl val="0"/>
      </c:catAx>
      <c:valAx>
        <c:axId val="25063168"/>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506041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2379524550983"/>
          <c:y val="0.161729390056903"/>
          <c:w val="0.51740896482164"/>
          <c:h val="0.756810737866027"/>
        </c:manualLayout>
      </c:layout>
      <c:barChart>
        <c:barDir val="bar"/>
        <c:grouping val="stacked"/>
        <c:varyColors val="0"/>
        <c:ser>
          <c:idx val="0"/>
          <c:order val="0"/>
          <c:tx>
            <c:strRef>
              <c:f>Sheet1!$B$1</c:f>
              <c:strCache>
                <c:ptCount val="1"/>
                <c:pt idx="0">
                  <c:v>之前世界最好结果</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中文情感分析(Sentiment Analysis)</c:v>
                </c:pt>
                <c:pt idx="1">
                  <c:v>中文指代消歧(coreference resolution)</c:v>
                </c:pt>
                <c:pt idx="2">
                  <c:v>中文词性识别（part-of-speech tagging)</c:v>
                </c:pt>
                <c:pt idx="3">
                  <c:v>中文命名实体识别(named entity recognition)</c:v>
                </c:pt>
                <c:pt idx="4">
                  <c:v>中文句法依存树(dependency parsing)</c:v>
                </c:pt>
                <c:pt idx="5">
                  <c:v>中文分词 （word segmentation)</c:v>
                </c:pt>
              </c:strCache>
            </c:strRef>
          </c:cat>
          <c:val>
            <c:numRef>
              <c:f>Sheet1!$B$2:$B$7</c:f>
              <c:numCache>
                <c:formatCode>0.0%</c:formatCode>
                <c:ptCount val="6"/>
                <c:pt idx="0">
                  <c:v>0.925</c:v>
                </c:pt>
                <c:pt idx="1">
                  <c:v>0.88</c:v>
                </c:pt>
                <c:pt idx="2">
                  <c:v>0.965</c:v>
                </c:pt>
                <c:pt idx="3">
                  <c:v>0.967</c:v>
                </c:pt>
                <c:pt idx="4">
                  <c:v>0.88</c:v>
                </c:pt>
                <c:pt idx="5">
                  <c:v>0.958</c:v>
                </c:pt>
              </c:numCache>
            </c:numRef>
          </c:val>
        </c:ser>
        <c:ser>
          <c:idx val="1"/>
          <c:order val="1"/>
          <c:tx>
            <c:strRef>
              <c:f>Sheet1!$C$1</c:f>
              <c:strCache>
                <c:ptCount val="1"/>
                <c:pt idx="0">
                  <c:v>香侬结果领先部分</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800" b="0" i="0" u="none" strike="noStrike" kern="1200" baseline="0">
                    <a:solidFill>
                      <a:schemeClr val="bg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中文情感分析(Sentiment Analysis)</c:v>
                </c:pt>
                <c:pt idx="1">
                  <c:v>中文指代消歧(coreference resolution)</c:v>
                </c:pt>
                <c:pt idx="2">
                  <c:v>中文词性识别（part-of-speech tagging)</c:v>
                </c:pt>
                <c:pt idx="3">
                  <c:v>中文命名实体识别(named entity recognition)</c:v>
                </c:pt>
                <c:pt idx="4">
                  <c:v>中文句法依存树(dependency parsing)</c:v>
                </c:pt>
                <c:pt idx="5">
                  <c:v>中文分词 （word segmentation)</c:v>
                </c:pt>
              </c:strCache>
            </c:strRef>
          </c:cat>
          <c:val>
            <c:numRef>
              <c:f>Sheet1!$C$2:$C$7</c:f>
              <c:numCache>
                <c:formatCode>0.0%</c:formatCode>
                <c:ptCount val="6"/>
                <c:pt idx="0">
                  <c:v>0.005</c:v>
                </c:pt>
                <c:pt idx="1">
                  <c:v>0.041</c:v>
                </c:pt>
                <c:pt idx="2">
                  <c:v>0.019</c:v>
                </c:pt>
                <c:pt idx="3">
                  <c:v>0.02</c:v>
                </c:pt>
                <c:pt idx="4">
                  <c:v>0.063</c:v>
                </c:pt>
                <c:pt idx="5">
                  <c:v>0.033</c:v>
                </c:pt>
              </c:numCache>
            </c:numRef>
          </c:val>
        </c:ser>
        <c:dLbls>
          <c:showLegendKey val="0"/>
          <c:showVal val="1"/>
          <c:showCatName val="0"/>
          <c:showSerName val="0"/>
          <c:showPercent val="0"/>
          <c:showBubbleSize val="0"/>
        </c:dLbls>
        <c:gapWidth val="55"/>
        <c:overlap val="100"/>
        <c:axId val="-10713232"/>
        <c:axId val="-10711456"/>
      </c:barChart>
      <c:catAx>
        <c:axId val="-107132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800" b="0" i="0" u="none" strike="noStrike" kern="1200" baseline="0">
                <a:solidFill>
                  <a:schemeClr val="bg1"/>
                </a:solidFill>
                <a:latin typeface="Heiti SC Light" charset="-122"/>
                <a:ea typeface="Heiti SC Light" charset="-122"/>
                <a:cs typeface="Heiti SC Light" charset="-122"/>
              </a:defRPr>
            </a:pPr>
          </a:p>
        </c:txPr>
        <c:crossAx val="-10711456"/>
        <c:crosses val="autoZero"/>
        <c:auto val="1"/>
        <c:lblAlgn val="ctr"/>
        <c:lblOffset val="100"/>
        <c:noMultiLvlLbl val="0"/>
      </c:catAx>
      <c:valAx>
        <c:axId val="-10711456"/>
        <c:scaling>
          <c:orientation val="minMax"/>
        </c:scaling>
        <c:delete val="1"/>
        <c:axPos val="b"/>
        <c:numFmt formatCode="0.0%"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0713232"/>
        <c:crosses val="autoZero"/>
        <c:crossBetween val="between"/>
      </c:valAx>
      <c:spPr>
        <a:noFill/>
        <a:ln w="25400">
          <a:noFill/>
        </a:ln>
        <a:effectLst/>
      </c:spPr>
    </c:plotArea>
    <c:legend>
      <c:legendPos val="t"/>
      <c:layout>
        <c:manualLayout>
          <c:xMode val="edge"/>
          <c:yMode val="edge"/>
          <c:x val="0.319758806587728"/>
          <c:y val="0.0316603042253023"/>
          <c:w val="0.335779424734261"/>
          <c:h val="0.0670054000721168"/>
        </c:manualLayout>
      </c:layout>
      <c:overlay val="0"/>
      <c:spPr>
        <a:noFill/>
        <a:ln>
          <a:noFill/>
        </a:ln>
        <a:effectLst/>
      </c:spPr>
      <c:txPr>
        <a:bodyPr rot="0" spcFirstLastPara="1" vertOverflow="ellipsis" vert="horz" wrap="square" anchor="ctr" anchorCtr="1"/>
        <a:lstStyle/>
        <a:p>
          <a:pPr>
            <a:defRPr lang="zh-CN" sz="1400" b="0" i="0" u="none" strike="noStrike" kern="1200" baseline="0">
              <a:solidFill>
                <a:schemeClr val="bg1"/>
              </a:solidFill>
              <a:latin typeface="Heiti SC Light" charset="-122"/>
              <a:ea typeface="Heiti SC Light" charset="-122"/>
              <a:cs typeface="Heiti SC Light" charset="-122"/>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1669BE"/>
            </a:solidFill>
            <a:ln w="19050">
              <a:solidFill>
                <a:srgbClr val="1669BE"/>
              </a:solidFill>
            </a:ln>
          </c:spPr>
          <c:explosion val="0"/>
          <c:dPt>
            <c:idx val="0"/>
            <c:bubble3D val="0"/>
            <c:spPr>
              <a:solidFill>
                <a:srgbClr val="4EACB4"/>
              </a:solidFill>
              <a:ln w="19050">
                <a:noFill/>
              </a:ln>
              <a:effectLst/>
            </c:spPr>
          </c:dPt>
          <c:dPt>
            <c:idx val="1"/>
            <c:bubble3D val="0"/>
            <c:spPr>
              <a:solidFill>
                <a:srgbClr val="1669BE"/>
              </a:solidFill>
              <a:ln w="19050">
                <a:solidFill>
                  <a:srgbClr val="1669BE"/>
                </a:solidFill>
              </a:ln>
              <a:effectLst/>
            </c:spPr>
          </c:dPt>
          <c:dPt>
            <c:idx val="2"/>
            <c:bubble3D val="0"/>
            <c:spPr>
              <a:solidFill>
                <a:srgbClr val="1669BE"/>
              </a:solidFill>
              <a:ln w="19050">
                <a:solidFill>
                  <a:srgbClr val="1669BE"/>
                </a:solidFill>
              </a:ln>
              <a:effectLst/>
            </c:spPr>
          </c:dPt>
          <c:dLbls>
            <c:delete val="1"/>
          </c:dLbls>
          <c:cat>
            <c:strRef>
              <c:f>Sheet1!$A$2:$A$4</c:f>
              <c:strCache>
                <c:ptCount val="3"/>
                <c:pt idx="0">
                  <c:v>1st Qtr</c:v>
                </c:pt>
                <c:pt idx="1">
                  <c:v>2nd Qtr</c:v>
                </c:pt>
                <c:pt idx="2">
                  <c:v>3rd Qtr</c:v>
                </c:pt>
              </c:strCache>
            </c:strRef>
          </c:cat>
          <c:val>
            <c:numRef>
              <c:f>Sheet1!$B$2:$B$4</c:f>
              <c:numCache>
                <c:formatCode>General</c:formatCode>
                <c:ptCount val="3"/>
                <c:pt idx="0">
                  <c:v>30</c:v>
                </c:pt>
                <c:pt idx="1">
                  <c:v>62</c:v>
                </c:pt>
                <c:pt idx="2">
                  <c:v>8</c:v>
                </c:pt>
              </c:numCache>
            </c:numRef>
          </c:val>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FC000"/>
            </a:solidFill>
            <a:ln w="19050">
              <a:noFill/>
            </a:ln>
          </c:spPr>
          <c:explosion val="0"/>
          <c:dPt>
            <c:idx val="0"/>
            <c:bubble3D val="0"/>
            <c:spPr>
              <a:solidFill>
                <a:srgbClr val="FFC000"/>
              </a:solidFill>
              <a:ln w="19050">
                <a:noFill/>
              </a:ln>
              <a:effectLst/>
            </c:spPr>
          </c:dPt>
          <c:dPt>
            <c:idx val="1"/>
            <c:bubble3D val="0"/>
            <c:spPr>
              <a:solidFill>
                <a:srgbClr val="FFC000"/>
              </a:solidFill>
              <a:ln w="19050">
                <a:noFill/>
              </a:ln>
              <a:effectLst/>
            </c:spPr>
          </c:dPt>
          <c:dPt>
            <c:idx val="2"/>
            <c:bubble3D val="0"/>
            <c:spPr>
              <a:solidFill>
                <a:srgbClr val="FFC000"/>
              </a:solidFill>
              <a:ln w="19050">
                <a:noFill/>
              </a:ln>
              <a:effectLst/>
            </c:spPr>
          </c:dPt>
          <c:dPt>
            <c:idx val="3"/>
            <c:bubble3D val="0"/>
            <c:spPr>
              <a:solidFill>
                <a:schemeClr val="accent2">
                  <a:lumMod val="75000"/>
                </a:schemeClr>
              </a:solidFill>
              <a:ln w="19050">
                <a:noFill/>
              </a:ln>
              <a:effectLst/>
            </c:spPr>
          </c:dPt>
          <c:dPt>
            <c:idx val="4"/>
            <c:bubble3D val="0"/>
            <c:spPr>
              <a:solidFill>
                <a:srgbClr val="FFC000"/>
              </a:solidFill>
              <a:ln w="19050">
                <a:noFill/>
              </a:ln>
              <a:effectLst/>
            </c:spPr>
          </c:dPt>
          <c:dLbls>
            <c:delete val="1"/>
          </c:dLbls>
          <c:cat>
            <c:strRef>
              <c:f>Sheet1!$A$2:$A$6</c:f>
              <c:strCache>
                <c:ptCount val="4"/>
                <c:pt idx="0">
                  <c:v>1st Qtr</c:v>
                </c:pt>
                <c:pt idx="1">
                  <c:v>2nd Qtr</c:v>
                </c:pt>
                <c:pt idx="2">
                  <c:v>3rd Qtr</c:v>
                </c:pt>
                <c:pt idx="3">
                  <c:v>4th Qtr</c:v>
                </c:pt>
              </c:strCache>
            </c:strRef>
          </c:cat>
          <c:val>
            <c:numRef>
              <c:f>Sheet1!$B$2:$B$6</c:f>
              <c:numCache>
                <c:formatCode>General</c:formatCode>
                <c:ptCount val="5"/>
                <c:pt idx="0">
                  <c:v>80</c:v>
                </c:pt>
                <c:pt idx="1">
                  <c:v>0</c:v>
                </c:pt>
                <c:pt idx="2">
                  <c:v>0</c:v>
                </c:pt>
                <c:pt idx="3">
                  <c:v>20</c:v>
                </c:pt>
              </c:numCache>
            </c:numRef>
          </c:val>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1669BE"/>
            </a:solidFill>
            <a:ln w="19050">
              <a:noFill/>
            </a:ln>
          </c:spPr>
          <c:explosion val="0"/>
          <c:dPt>
            <c:idx val="0"/>
            <c:bubble3D val="0"/>
            <c:spPr>
              <a:solidFill>
                <a:srgbClr val="0061C1"/>
              </a:solidFill>
              <a:ln w="19050">
                <a:solidFill>
                  <a:srgbClr val="1669BE"/>
                </a:solidFill>
              </a:ln>
              <a:effectLst/>
            </c:spPr>
          </c:dPt>
          <c:dPt>
            <c:idx val="1"/>
            <c:bubble3D val="0"/>
            <c:spPr>
              <a:solidFill>
                <a:srgbClr val="4EACB4"/>
              </a:solidFill>
              <a:ln w="19050">
                <a:noFill/>
              </a:ln>
              <a:effectLst/>
            </c:spPr>
          </c:dPt>
          <c:dPt>
            <c:idx val="2"/>
            <c:bubble3D val="0"/>
            <c:spPr>
              <a:solidFill>
                <a:srgbClr val="0061C1"/>
              </a:solidFill>
              <a:ln w="19050">
                <a:solidFill>
                  <a:srgbClr val="1669BE"/>
                </a:solidFill>
              </a:ln>
              <a:effectLst/>
            </c:spPr>
          </c:dPt>
          <c:dLbls>
            <c:delete val="1"/>
          </c:dLbls>
          <c:cat>
            <c:strRef>
              <c:f>Sheet1!$A$2:$A$4</c:f>
              <c:strCache>
                <c:ptCount val="3"/>
                <c:pt idx="0">
                  <c:v>1st Qtr</c:v>
                </c:pt>
                <c:pt idx="1">
                  <c:v>2nd Qtr</c:v>
                </c:pt>
                <c:pt idx="2">
                  <c:v>3rd Qtr</c:v>
                </c:pt>
              </c:strCache>
            </c:strRef>
          </c:cat>
          <c:val>
            <c:numRef>
              <c:f>Sheet1!$B$2:$B$4</c:f>
              <c:numCache>
                <c:formatCode>General</c:formatCode>
                <c:ptCount val="3"/>
                <c:pt idx="0">
                  <c:v>30</c:v>
                </c:pt>
                <c:pt idx="1">
                  <c:v>62</c:v>
                </c:pt>
                <c:pt idx="2">
                  <c:v>8</c:v>
                </c:pt>
              </c:numCache>
            </c:numRef>
          </c:val>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4EACB4"/>
            </a:solidFill>
            <a:ln w="19050">
              <a:solidFill>
                <a:srgbClr val="1669BE"/>
              </a:solidFill>
            </a:ln>
          </c:spPr>
          <c:explosion val="0"/>
          <c:dPt>
            <c:idx val="0"/>
            <c:bubble3D val="0"/>
            <c:spPr>
              <a:solidFill>
                <a:srgbClr val="0061C1"/>
              </a:solidFill>
              <a:ln w="19050">
                <a:solidFill>
                  <a:srgbClr val="0061C1"/>
                </a:solidFill>
              </a:ln>
              <a:effectLst/>
            </c:spPr>
          </c:dPt>
          <c:dPt>
            <c:idx val="1"/>
            <c:bubble3D val="0"/>
            <c:spPr>
              <a:solidFill>
                <a:srgbClr val="0061C1"/>
              </a:solidFill>
              <a:ln w="19050">
                <a:solidFill>
                  <a:srgbClr val="1669BE"/>
                </a:solidFill>
              </a:ln>
              <a:effectLst/>
            </c:spPr>
          </c:dPt>
          <c:dPt>
            <c:idx val="2"/>
            <c:bubble3D val="0"/>
            <c:spPr>
              <a:solidFill>
                <a:srgbClr val="4EACB4"/>
              </a:solidFill>
              <a:ln w="19050">
                <a:solidFill>
                  <a:srgbClr val="4EACB4"/>
                </a:solidFill>
              </a:ln>
              <a:effectLst/>
            </c:spPr>
          </c:dPt>
          <c:dLbls>
            <c:delete val="1"/>
          </c:dLbls>
          <c:cat>
            <c:strRef>
              <c:f>Sheet1!$A$2:$A$4</c:f>
              <c:strCache>
                <c:ptCount val="3"/>
                <c:pt idx="0">
                  <c:v>1st Qtr</c:v>
                </c:pt>
                <c:pt idx="1">
                  <c:v>2nd Qtr</c:v>
                </c:pt>
                <c:pt idx="2">
                  <c:v>3rd Qtr</c:v>
                </c:pt>
              </c:strCache>
            </c:strRef>
          </c:cat>
          <c:val>
            <c:numRef>
              <c:f>Sheet1!$B$2:$B$4</c:f>
              <c:numCache>
                <c:formatCode>General</c:formatCode>
                <c:ptCount val="3"/>
                <c:pt idx="0">
                  <c:v>30</c:v>
                </c:pt>
                <c:pt idx="1">
                  <c:v>62</c:v>
                </c:pt>
                <c:pt idx="2">
                  <c:v>8</c:v>
                </c:pt>
              </c:numCache>
            </c:numRef>
          </c:val>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05"/>
          <c:y val="0.005"/>
          <c:w val="0.806646"/>
          <c:h val="0.821966"/>
        </c:manualLayout>
      </c:layout>
      <c:pieChart>
        <c:varyColors val="0"/>
        <c:ser>
          <c:idx val="0"/>
          <c:order val="0"/>
          <c:tx>
            <c:strRef>
              <c:f>Sheet1!$A$2</c:f>
              <c:strCache>
                <c:ptCount val="1"/>
                <c:pt idx="0">
                  <c:v/>
                </c:pt>
              </c:strCache>
            </c:strRef>
          </c:tx>
          <c:spPr>
            <a:solidFill>
              <a:srgbClr val="FF8845"/>
            </a:solidFill>
            <a:ln w="19050" cap="flat">
              <a:solidFill>
                <a:srgbClr val="FFFFFF"/>
              </a:solidFill>
              <a:prstDash val="solid"/>
              <a:round/>
            </a:ln>
            <a:effectLst/>
          </c:spPr>
          <c:explosion val="0"/>
          <c:dPt>
            <c:idx val="1"/>
            <c:bubble3D val="0"/>
            <c:spPr>
              <a:solidFill>
                <a:srgbClr val="FFDD0A"/>
              </a:solidFill>
              <a:ln w="19050" cap="flat">
                <a:solidFill>
                  <a:srgbClr val="FFFFFF"/>
                </a:solidFill>
                <a:prstDash val="solid"/>
                <a:round/>
              </a:ln>
              <a:effectLst/>
            </c:spPr>
          </c:dPt>
          <c:dPt>
            <c:idx val="2"/>
            <c:bubble3D val="0"/>
            <c:spPr>
              <a:solidFill>
                <a:srgbClr val="A5A5A5"/>
              </a:solidFill>
              <a:ln w="19050" cap="flat">
                <a:solidFill>
                  <a:srgbClr val="FFFFFF"/>
                </a:solidFill>
                <a:prstDash val="solid"/>
                <a:round/>
              </a:ln>
              <a:effectLst/>
            </c:spPr>
          </c:dPt>
          <c:dLbls>
            <c:delete val="1"/>
          </c:dLbls>
          <c:cat>
            <c:strRef>
              <c:f>Sheet1!$B$1:$D$1</c:f>
              <c:strCache>
                <c:ptCount val="3"/>
                <c:pt idx="0">
                  <c:v>是</c:v>
                </c:pt>
                <c:pt idx="1">
                  <c:v>否</c:v>
                </c:pt>
                <c:pt idx="2">
                  <c:v>不知道</c:v>
                </c:pt>
              </c:strCache>
            </c:strRef>
          </c:cat>
          <c:val>
            <c:numRef>
              <c:f>Sheet1!$B$2:$D$2</c:f>
              <c:numCache>
                <c:formatCode>General</c:formatCode>
                <c:ptCount val="3"/>
                <c:pt idx="0">
                  <c:v>0.557</c:v>
                </c:pt>
                <c:pt idx="1">
                  <c:v>0.338</c:v>
                </c:pt>
                <c:pt idx="2">
                  <c:v>0.105</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0.132177"/>
          <c:y val="0.903483"/>
          <c:w val="0.867823"/>
          <c:h val="0.0965168"/>
        </c:manualLayout>
      </c:layout>
      <c:overlay val="1"/>
      <c:spPr>
        <a:noFill/>
        <a:ln w="12700" cap="flat">
          <a:noFill/>
          <a:miter lim="400000"/>
        </a:ln>
        <a:effectLst/>
      </c:spPr>
      <c:txPr>
        <a:bodyPr rot="0" spcFirstLastPara="0" vertOverflow="ellipsis" vert="horz" wrap="square" anchor="ctr" anchorCtr="1"/>
        <a:lstStyle/>
        <a:p>
          <a:pPr>
            <a:defRPr lang="zh-CN" sz="2800" b="0" i="0" u="none" strike="noStrike" kern="1200" baseline="0">
              <a:solidFill>
                <a:srgbClr val="595959"/>
              </a:solidFill>
              <a:latin typeface="微软雅黑" panose="020B0503020204020204" charset="-122"/>
              <a:ea typeface="+mn-ea"/>
              <a:cs typeface="+mn-cs"/>
            </a:defRPr>
          </a:pPr>
        </a:p>
      </c:txPr>
    </c:legend>
    <c:plotVisOnly val="1"/>
    <c:dispBlanksAs val="gap"/>
    <c:showDLblsOverMax val="1"/>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065"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FF9FBCF-5A5A-48E6-8387-04399E63794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zh-CN" altLang="en-US"/>
        </a:p>
      </dgm:t>
    </dgm:pt>
    <dgm:pt modelId="{0052FFE6-517E-4849-B790-F1A193064B5B}">
      <dgm:prSet phldrT="[文本]" custT="1"/>
      <dgm:spPr>
        <a:solidFill>
          <a:srgbClr val="4EACB4"/>
        </a:solidFill>
        <a:ln w="12700">
          <a:noFill/>
        </a:ln>
        <a:effectLst>
          <a:reflection blurRad="6350" stA="52000" endA="300" endPos="35000" dir="5400000" sy="-100000" algn="bl" rotWithShape="0"/>
        </a:effectLst>
      </dgm:spPr>
      <dgm:t>
        <a:bodyPr/>
        <a:lstStyle/>
        <a:p>
          <a:pPr>
            <a:lnSpc>
              <a:spcPct val="100000"/>
            </a:lnSpc>
            <a:spcAft>
              <a:spcPts val="0"/>
            </a:spcAft>
          </a:pPr>
          <a:r>
            <a:rPr lang="zh-CN" altLang="en-US" sz="1800" b="1" dirty="0">
              <a:solidFill>
                <a:schemeClr val="bg1"/>
              </a:solidFill>
              <a:latin typeface="PingFang SC" charset="-122"/>
              <a:ea typeface="PingFang SC" charset="-122"/>
              <a:cs typeface="PingFang SC" charset="-122"/>
            </a:rPr>
            <a:t>自然语言处理工程师</a:t>
          </a:r>
        </a:p>
      </dgm:t>
    </dgm:pt>
    <dgm:pt modelId="{F89381F4-57A4-4117-A720-6822A49C99B2}" cxnId="{5256DC6D-4219-4288-9806-D2B4A4B4DE84}" type="parTrans">
      <dgm:prSet/>
      <dgm:spPr/>
      <dgm:t>
        <a:bodyPr/>
        <a:lstStyle/>
        <a:p>
          <a:endParaRPr lang="zh-CN" altLang="en-US" sz="1800">
            <a:solidFill>
              <a:schemeClr val="bg1"/>
            </a:solidFill>
            <a:latin typeface="PingFang SC" charset="-122"/>
            <a:ea typeface="PingFang SC" charset="-122"/>
            <a:cs typeface="PingFang SC" charset="-122"/>
          </a:endParaRPr>
        </a:p>
      </dgm:t>
    </dgm:pt>
    <dgm:pt modelId="{81D246ED-C446-42EB-A0C3-295C6246881F}" cxnId="{5256DC6D-4219-4288-9806-D2B4A4B4DE84}" type="sibTrans">
      <dgm:prSet/>
      <dgm:spPr/>
      <dgm:t>
        <a:bodyPr/>
        <a:lstStyle/>
        <a:p>
          <a:endParaRPr lang="zh-CN" altLang="en-US" sz="1800">
            <a:solidFill>
              <a:schemeClr val="bg1"/>
            </a:solidFill>
            <a:latin typeface="PingFang SC" charset="-122"/>
            <a:ea typeface="PingFang SC" charset="-122"/>
            <a:cs typeface="PingFang SC" charset="-122"/>
          </a:endParaRPr>
        </a:p>
      </dgm:t>
    </dgm:pt>
    <dgm:pt modelId="{50F6232F-EE1E-48C9-B30E-4A695198FA06}">
      <dgm:prSet custT="1"/>
      <dgm:spPr>
        <a:solidFill>
          <a:srgbClr val="4EACB4"/>
        </a:solidFill>
        <a:ln w="12700">
          <a:noFill/>
        </a:ln>
        <a:effectLst>
          <a:reflection blurRad="6350" stA="52000" endA="300" endPos="35000" dir="5400000" sy="-100000" algn="bl" rotWithShape="0"/>
        </a:effectLst>
      </dgm:spPr>
      <dgm:t>
        <a:bodyPr/>
        <a:lstStyle/>
        <a:p>
          <a:pPr>
            <a:lnSpc>
              <a:spcPct val="100000"/>
            </a:lnSpc>
            <a:spcAft>
              <a:spcPts val="0"/>
            </a:spcAft>
          </a:pPr>
          <a:r>
            <a:rPr lang="zh-CN" altLang="en-US" sz="1800" b="1" dirty="0">
              <a:solidFill>
                <a:schemeClr val="bg1"/>
              </a:solidFill>
              <a:latin typeface="PingFang SC" charset="-122"/>
              <a:ea typeface="PingFang SC" charset="-122"/>
              <a:cs typeface="PingFang SC" charset="-122"/>
            </a:rPr>
            <a:t>机器视觉</a:t>
          </a:r>
          <a:endParaRPr lang="en-US" altLang="zh-CN" sz="1800" b="1" dirty="0">
            <a:solidFill>
              <a:schemeClr val="bg1"/>
            </a:solidFill>
            <a:latin typeface="PingFang SC" charset="-122"/>
            <a:ea typeface="PingFang SC" charset="-122"/>
            <a:cs typeface="PingFang SC" charset="-122"/>
          </a:endParaRPr>
        </a:p>
        <a:p>
          <a:pPr>
            <a:lnSpc>
              <a:spcPct val="100000"/>
            </a:lnSpc>
            <a:spcAft>
              <a:spcPts val="0"/>
            </a:spcAft>
          </a:pPr>
          <a:r>
            <a:rPr lang="zh-CN" altLang="en-US" sz="1800" b="1" dirty="0">
              <a:solidFill>
                <a:schemeClr val="bg1"/>
              </a:solidFill>
              <a:latin typeface="PingFang SC" charset="-122"/>
              <a:ea typeface="PingFang SC" charset="-122"/>
              <a:cs typeface="PingFang SC" charset="-122"/>
            </a:rPr>
            <a:t>工程师</a:t>
          </a:r>
        </a:p>
      </dgm:t>
    </dgm:pt>
    <dgm:pt modelId="{E6E49C65-0565-4BAB-8D3A-9B82D986E01A}" cxnId="{5C64C7D7-045A-4140-8819-424E46241F91}" type="parTrans">
      <dgm:prSet/>
      <dgm:spPr/>
      <dgm:t>
        <a:bodyPr/>
        <a:lstStyle/>
        <a:p>
          <a:endParaRPr lang="zh-CN" altLang="en-US" sz="1800">
            <a:solidFill>
              <a:schemeClr val="bg1"/>
            </a:solidFill>
            <a:latin typeface="PingFang SC" charset="-122"/>
            <a:ea typeface="PingFang SC" charset="-122"/>
            <a:cs typeface="PingFang SC" charset="-122"/>
          </a:endParaRPr>
        </a:p>
      </dgm:t>
    </dgm:pt>
    <dgm:pt modelId="{91D41B7E-0F54-44C4-88B2-AE5047C5384E}" cxnId="{5C64C7D7-045A-4140-8819-424E46241F91}" type="sibTrans">
      <dgm:prSet/>
      <dgm:spPr/>
      <dgm:t>
        <a:bodyPr/>
        <a:lstStyle/>
        <a:p>
          <a:endParaRPr lang="zh-CN" altLang="en-US" sz="1800">
            <a:solidFill>
              <a:schemeClr val="bg1"/>
            </a:solidFill>
            <a:latin typeface="PingFang SC" charset="-122"/>
            <a:ea typeface="PingFang SC" charset="-122"/>
            <a:cs typeface="PingFang SC" charset="-122"/>
          </a:endParaRPr>
        </a:p>
      </dgm:t>
    </dgm:pt>
    <dgm:pt modelId="{885D246E-25E1-418D-8F98-7FC17E4D388A}">
      <dgm:prSet custT="1"/>
      <dgm:spPr>
        <a:solidFill>
          <a:srgbClr val="4EACB4"/>
        </a:solidFill>
        <a:ln w="12700">
          <a:noFill/>
        </a:ln>
        <a:effectLst>
          <a:reflection blurRad="6350" stA="52000" endA="300" endPos="35000" dir="5400000" sy="-100000" algn="bl" rotWithShape="0"/>
        </a:effectLst>
      </dgm:spPr>
      <dgm:t>
        <a:bodyPr/>
        <a:lstStyle/>
        <a:p>
          <a:pPr>
            <a:lnSpc>
              <a:spcPct val="100000"/>
            </a:lnSpc>
            <a:spcAft>
              <a:spcPts val="0"/>
            </a:spcAft>
          </a:pPr>
          <a:r>
            <a:rPr lang="zh-CN" altLang="en-US" sz="1800" b="1" dirty="0">
              <a:solidFill>
                <a:schemeClr val="bg1"/>
              </a:solidFill>
              <a:latin typeface="PingFang SC" charset="-122"/>
              <a:ea typeface="PingFang SC" charset="-122"/>
              <a:cs typeface="PingFang SC" charset="-122"/>
            </a:rPr>
            <a:t>后端开发</a:t>
          </a:r>
          <a:endParaRPr lang="en-US" altLang="zh-CN" sz="1800" b="1" dirty="0">
            <a:solidFill>
              <a:schemeClr val="bg1"/>
            </a:solidFill>
            <a:latin typeface="PingFang SC" charset="-122"/>
            <a:ea typeface="PingFang SC" charset="-122"/>
            <a:cs typeface="PingFang SC" charset="-122"/>
          </a:endParaRPr>
        </a:p>
        <a:p>
          <a:pPr>
            <a:lnSpc>
              <a:spcPct val="100000"/>
            </a:lnSpc>
            <a:spcAft>
              <a:spcPts val="0"/>
            </a:spcAft>
          </a:pPr>
          <a:r>
            <a:rPr lang="zh-CN" altLang="en-US" sz="1800" b="1" dirty="0">
              <a:solidFill>
                <a:schemeClr val="bg1"/>
              </a:solidFill>
              <a:latin typeface="PingFang SC" charset="-122"/>
              <a:ea typeface="PingFang SC" charset="-122"/>
              <a:cs typeface="PingFang SC" charset="-122"/>
            </a:rPr>
            <a:t>工程师</a:t>
          </a:r>
        </a:p>
      </dgm:t>
    </dgm:pt>
    <dgm:pt modelId="{4AA832A5-FA71-43A9-BE8E-6E92B74B8528}" cxnId="{B1EEA7DC-0F60-4578-AD4F-E603B9CA00C0}" type="parTrans">
      <dgm:prSet/>
      <dgm:spPr/>
      <dgm:t>
        <a:bodyPr/>
        <a:lstStyle/>
        <a:p>
          <a:endParaRPr lang="zh-CN" altLang="en-US" sz="1800">
            <a:solidFill>
              <a:schemeClr val="bg1"/>
            </a:solidFill>
            <a:latin typeface="PingFang SC" charset="-122"/>
            <a:ea typeface="PingFang SC" charset="-122"/>
            <a:cs typeface="PingFang SC" charset="-122"/>
          </a:endParaRPr>
        </a:p>
      </dgm:t>
    </dgm:pt>
    <dgm:pt modelId="{2E8DFFAE-4527-4ED2-8830-01B5049309A0}" cxnId="{B1EEA7DC-0F60-4578-AD4F-E603B9CA00C0}" type="sibTrans">
      <dgm:prSet/>
      <dgm:spPr/>
      <dgm:t>
        <a:bodyPr/>
        <a:lstStyle/>
        <a:p>
          <a:endParaRPr lang="zh-CN" altLang="en-US" sz="1800">
            <a:solidFill>
              <a:schemeClr val="bg1"/>
            </a:solidFill>
            <a:latin typeface="PingFang SC" charset="-122"/>
            <a:ea typeface="PingFang SC" charset="-122"/>
            <a:cs typeface="PingFang SC" charset="-122"/>
          </a:endParaRPr>
        </a:p>
      </dgm:t>
    </dgm:pt>
    <dgm:pt modelId="{8C516A0B-3A96-49A3-824B-28CAF3CA9B5D}">
      <dgm:prSet custT="1"/>
      <dgm:spPr>
        <a:solidFill>
          <a:srgbClr val="4EACB4"/>
        </a:solidFill>
        <a:ln w="12700">
          <a:noFill/>
        </a:ln>
        <a:effectLst>
          <a:reflection blurRad="6350" stA="52000" endA="300" endPos="35000" dir="5400000" sy="-100000" algn="bl" rotWithShape="0"/>
        </a:effectLst>
      </dgm:spPr>
      <dgm:t>
        <a:bodyPr/>
        <a:lstStyle/>
        <a:p>
          <a:pPr>
            <a:lnSpc>
              <a:spcPct val="100000"/>
            </a:lnSpc>
            <a:spcAft>
              <a:spcPts val="0"/>
            </a:spcAft>
          </a:pPr>
          <a:r>
            <a:rPr lang="zh-CN" altLang="en-US" sz="1800" b="1" dirty="0">
              <a:solidFill>
                <a:schemeClr val="bg1"/>
              </a:solidFill>
              <a:latin typeface="PingFang SC" charset="-122"/>
              <a:ea typeface="PingFang SC" charset="-122"/>
              <a:cs typeface="PingFang SC" charset="-122"/>
            </a:rPr>
            <a:t>前端开发</a:t>
          </a:r>
          <a:endParaRPr lang="en-US" altLang="zh-CN" sz="1800" b="1" dirty="0">
            <a:solidFill>
              <a:schemeClr val="bg1"/>
            </a:solidFill>
            <a:latin typeface="PingFang SC" charset="-122"/>
            <a:ea typeface="PingFang SC" charset="-122"/>
            <a:cs typeface="PingFang SC" charset="-122"/>
          </a:endParaRPr>
        </a:p>
        <a:p>
          <a:pPr>
            <a:lnSpc>
              <a:spcPct val="100000"/>
            </a:lnSpc>
            <a:spcAft>
              <a:spcPts val="0"/>
            </a:spcAft>
          </a:pPr>
          <a:r>
            <a:rPr lang="zh-CN" altLang="en-US" sz="1800" b="1" dirty="0">
              <a:solidFill>
                <a:schemeClr val="bg1"/>
              </a:solidFill>
              <a:latin typeface="PingFang SC" charset="-122"/>
              <a:ea typeface="PingFang SC" charset="-122"/>
              <a:cs typeface="PingFang SC" charset="-122"/>
            </a:rPr>
            <a:t>工程师</a:t>
          </a:r>
        </a:p>
      </dgm:t>
    </dgm:pt>
    <dgm:pt modelId="{5B61BDF8-CA42-4E66-99DE-FA77DBE6B31F}" cxnId="{A731A67F-3589-46F8-A392-6E0D1F93ADB1}" type="parTrans">
      <dgm:prSet/>
      <dgm:spPr/>
      <dgm:t>
        <a:bodyPr/>
        <a:lstStyle/>
        <a:p>
          <a:endParaRPr lang="zh-CN" altLang="en-US" sz="1800">
            <a:solidFill>
              <a:schemeClr val="bg1"/>
            </a:solidFill>
            <a:latin typeface="PingFang SC" charset="-122"/>
            <a:ea typeface="PingFang SC" charset="-122"/>
            <a:cs typeface="PingFang SC" charset="-122"/>
          </a:endParaRPr>
        </a:p>
      </dgm:t>
    </dgm:pt>
    <dgm:pt modelId="{C74DD109-F7E5-46DA-BAC0-8711E384D7C7}" cxnId="{A731A67F-3589-46F8-A392-6E0D1F93ADB1}" type="sibTrans">
      <dgm:prSet/>
      <dgm:spPr/>
      <dgm:t>
        <a:bodyPr/>
        <a:lstStyle/>
        <a:p>
          <a:endParaRPr lang="zh-CN" altLang="en-US" sz="1800">
            <a:solidFill>
              <a:schemeClr val="bg1"/>
            </a:solidFill>
            <a:latin typeface="PingFang SC" charset="-122"/>
            <a:ea typeface="PingFang SC" charset="-122"/>
            <a:cs typeface="PingFang SC" charset="-122"/>
          </a:endParaRPr>
        </a:p>
      </dgm:t>
    </dgm:pt>
    <dgm:pt modelId="{2C55861E-9BCC-4A15-B61B-3247CA744212}">
      <dgm:prSet custT="1"/>
      <dgm:spPr>
        <a:solidFill>
          <a:srgbClr val="4EACB4"/>
        </a:solidFill>
        <a:ln w="12700">
          <a:noFill/>
        </a:ln>
        <a:effectLst>
          <a:reflection blurRad="6350" stA="52000" endA="300" endPos="35000" dir="5400000" sy="-100000" algn="bl" rotWithShape="0"/>
        </a:effectLst>
      </dgm:spPr>
      <dgm:t>
        <a:bodyPr/>
        <a:lstStyle/>
        <a:p>
          <a:pPr>
            <a:lnSpc>
              <a:spcPct val="100000"/>
            </a:lnSpc>
            <a:spcAft>
              <a:spcPts val="0"/>
            </a:spcAft>
          </a:pPr>
          <a:r>
            <a:rPr lang="zh-CN" altLang="en-US" sz="1800" b="1" dirty="0">
              <a:solidFill>
                <a:schemeClr val="bg1"/>
              </a:solidFill>
              <a:latin typeface="PingFang SC" charset="-122"/>
              <a:ea typeface="PingFang SC" charset="-122"/>
              <a:cs typeface="PingFang SC" charset="-122"/>
            </a:rPr>
            <a:t>运维工程师</a:t>
          </a:r>
        </a:p>
      </dgm:t>
    </dgm:pt>
    <dgm:pt modelId="{02A6EFE8-681E-4837-AA53-20600651044F}" cxnId="{8145B1D8-0FBC-425A-8D01-3084D792CD7F}" type="parTrans">
      <dgm:prSet/>
      <dgm:spPr/>
      <dgm:t>
        <a:bodyPr/>
        <a:lstStyle/>
        <a:p>
          <a:endParaRPr lang="zh-CN" altLang="en-US" sz="1800">
            <a:solidFill>
              <a:schemeClr val="bg1"/>
            </a:solidFill>
            <a:latin typeface="PingFang SC" charset="-122"/>
            <a:ea typeface="PingFang SC" charset="-122"/>
            <a:cs typeface="PingFang SC" charset="-122"/>
          </a:endParaRPr>
        </a:p>
      </dgm:t>
    </dgm:pt>
    <dgm:pt modelId="{917FC8DD-FA84-45F3-B82B-A7F642144E62}" cxnId="{8145B1D8-0FBC-425A-8D01-3084D792CD7F}" type="sibTrans">
      <dgm:prSet/>
      <dgm:spPr/>
      <dgm:t>
        <a:bodyPr/>
        <a:lstStyle/>
        <a:p>
          <a:endParaRPr lang="zh-CN" altLang="en-US" sz="1800">
            <a:solidFill>
              <a:schemeClr val="bg1"/>
            </a:solidFill>
            <a:latin typeface="PingFang SC" charset="-122"/>
            <a:ea typeface="PingFang SC" charset="-122"/>
            <a:cs typeface="PingFang SC" charset="-122"/>
          </a:endParaRPr>
        </a:p>
      </dgm:t>
    </dgm:pt>
    <dgm:pt modelId="{FBF9D88E-B090-44E7-9C56-2EE0F195F9AF}">
      <dgm:prSet custT="1"/>
      <dgm:spPr>
        <a:solidFill>
          <a:srgbClr val="4EACB4"/>
        </a:solidFill>
        <a:ln w="12700">
          <a:noFill/>
        </a:ln>
        <a:effectLst>
          <a:reflection blurRad="6350" stA="52000" endA="300" endPos="35000" dir="5400000" sy="-100000" algn="bl" rotWithShape="0"/>
        </a:effectLst>
      </dgm:spPr>
      <dgm:t>
        <a:bodyPr/>
        <a:lstStyle/>
        <a:p>
          <a:pPr>
            <a:lnSpc>
              <a:spcPct val="100000"/>
            </a:lnSpc>
            <a:spcAft>
              <a:spcPts val="0"/>
            </a:spcAft>
          </a:pPr>
          <a:r>
            <a:rPr lang="zh-CN" altLang="en-US" sz="1800" b="1" dirty="0">
              <a:solidFill>
                <a:schemeClr val="bg1"/>
              </a:solidFill>
              <a:latin typeface="PingFang SC" charset="-122"/>
              <a:ea typeface="PingFang SC" charset="-122"/>
              <a:cs typeface="PingFang SC" charset="-122"/>
            </a:rPr>
            <a:t>爬虫工程师</a:t>
          </a:r>
        </a:p>
      </dgm:t>
    </dgm:pt>
    <dgm:pt modelId="{3F8EFCAA-DDB1-456F-A72F-D30BB1D07A3E}" cxnId="{800A0913-1BC7-449E-B65F-45FA9B3C95B7}" type="parTrans">
      <dgm:prSet/>
      <dgm:spPr/>
      <dgm:t>
        <a:bodyPr/>
        <a:lstStyle/>
        <a:p>
          <a:endParaRPr lang="zh-CN" altLang="en-US" sz="1800">
            <a:solidFill>
              <a:schemeClr val="bg1"/>
            </a:solidFill>
            <a:latin typeface="PingFang SC" charset="-122"/>
            <a:ea typeface="PingFang SC" charset="-122"/>
            <a:cs typeface="PingFang SC" charset="-122"/>
          </a:endParaRPr>
        </a:p>
      </dgm:t>
    </dgm:pt>
    <dgm:pt modelId="{FC872604-5429-4792-8B79-E477A217CB67}" cxnId="{800A0913-1BC7-449E-B65F-45FA9B3C95B7}" type="sibTrans">
      <dgm:prSet/>
      <dgm:spPr/>
      <dgm:t>
        <a:bodyPr/>
        <a:lstStyle/>
        <a:p>
          <a:endParaRPr lang="zh-CN" altLang="en-US" sz="1800">
            <a:solidFill>
              <a:schemeClr val="bg1"/>
            </a:solidFill>
            <a:latin typeface="PingFang SC" charset="-122"/>
            <a:ea typeface="PingFang SC" charset="-122"/>
            <a:cs typeface="PingFang SC" charset="-122"/>
          </a:endParaRPr>
        </a:p>
      </dgm:t>
    </dgm:pt>
    <dgm:pt modelId="{80FEABD4-2448-4505-9058-E392B37CDA52}">
      <dgm:prSet custT="1"/>
      <dgm:spPr>
        <a:solidFill>
          <a:srgbClr val="4EACB4"/>
        </a:solidFill>
        <a:ln w="12700">
          <a:noFill/>
        </a:ln>
        <a:effectLst>
          <a:reflection blurRad="6350" stA="52000" endA="300" endPos="35000" dir="5400000" sy="-100000" algn="bl" rotWithShape="0"/>
        </a:effectLst>
      </dgm:spPr>
      <dgm:t>
        <a:bodyPr/>
        <a:lstStyle/>
        <a:p>
          <a:pPr>
            <a:lnSpc>
              <a:spcPct val="100000"/>
            </a:lnSpc>
            <a:spcAft>
              <a:spcPts val="0"/>
            </a:spcAft>
          </a:pPr>
          <a:r>
            <a:rPr lang="zh-CN" altLang="en-US" sz="1800" b="1" dirty="0">
              <a:solidFill>
                <a:schemeClr val="bg1"/>
              </a:solidFill>
              <a:latin typeface="PingFang SC" charset="-122"/>
              <a:ea typeface="PingFang SC" charset="-122"/>
              <a:cs typeface="PingFang SC" charset="-122"/>
            </a:rPr>
            <a:t>金融数据</a:t>
          </a:r>
          <a:endParaRPr lang="en-US" altLang="zh-CN" sz="1800" b="1" dirty="0">
            <a:solidFill>
              <a:schemeClr val="bg1"/>
            </a:solidFill>
            <a:latin typeface="PingFang SC" charset="-122"/>
            <a:ea typeface="PingFang SC" charset="-122"/>
            <a:cs typeface="PingFang SC" charset="-122"/>
          </a:endParaRPr>
        </a:p>
        <a:p>
          <a:pPr>
            <a:lnSpc>
              <a:spcPct val="100000"/>
            </a:lnSpc>
            <a:spcAft>
              <a:spcPts val="0"/>
            </a:spcAft>
          </a:pPr>
          <a:r>
            <a:rPr lang="zh-CN" altLang="en-US" sz="1800" b="1" dirty="0">
              <a:solidFill>
                <a:schemeClr val="bg1"/>
              </a:solidFill>
              <a:latin typeface="PingFang SC" charset="-122"/>
              <a:ea typeface="PingFang SC" charset="-122"/>
              <a:cs typeface="PingFang SC" charset="-122"/>
            </a:rPr>
            <a:t>分析师</a:t>
          </a:r>
        </a:p>
      </dgm:t>
    </dgm:pt>
    <dgm:pt modelId="{DCA3A952-2002-4A2B-9981-78D09059AAD6}" cxnId="{69C962E9-0A2E-431E-8323-C489D2BE5449}" type="parTrans">
      <dgm:prSet/>
      <dgm:spPr/>
      <dgm:t>
        <a:bodyPr/>
        <a:lstStyle/>
        <a:p>
          <a:endParaRPr lang="zh-CN" altLang="en-US" sz="1800">
            <a:solidFill>
              <a:schemeClr val="bg1"/>
            </a:solidFill>
            <a:latin typeface="PingFang SC" charset="-122"/>
            <a:ea typeface="PingFang SC" charset="-122"/>
            <a:cs typeface="PingFang SC" charset="-122"/>
          </a:endParaRPr>
        </a:p>
      </dgm:t>
    </dgm:pt>
    <dgm:pt modelId="{D5F6FE07-ED42-4308-9DF0-C6D42B8B37B9}" cxnId="{69C962E9-0A2E-431E-8323-C489D2BE5449}" type="sibTrans">
      <dgm:prSet/>
      <dgm:spPr/>
      <dgm:t>
        <a:bodyPr/>
        <a:lstStyle/>
        <a:p>
          <a:endParaRPr lang="zh-CN" altLang="en-US" sz="1800">
            <a:solidFill>
              <a:schemeClr val="bg1"/>
            </a:solidFill>
            <a:latin typeface="PingFang SC" charset="-122"/>
            <a:ea typeface="PingFang SC" charset="-122"/>
            <a:cs typeface="PingFang SC" charset="-122"/>
          </a:endParaRPr>
        </a:p>
      </dgm:t>
    </dgm:pt>
    <dgm:pt modelId="{414F1231-7829-4001-9946-4A0E1CFAA112}">
      <dgm:prSet custT="1"/>
      <dgm:spPr>
        <a:solidFill>
          <a:srgbClr val="4EACB4"/>
        </a:solidFill>
        <a:ln w="12700">
          <a:noFill/>
        </a:ln>
        <a:effectLst>
          <a:reflection blurRad="6350" stA="52000" endA="300" endPos="35000" dir="5400000" sy="-100000" algn="bl" rotWithShape="0"/>
        </a:effectLst>
      </dgm:spPr>
      <dgm:t>
        <a:bodyPr/>
        <a:lstStyle/>
        <a:p>
          <a:pPr>
            <a:lnSpc>
              <a:spcPct val="100000"/>
            </a:lnSpc>
            <a:spcAft>
              <a:spcPts val="0"/>
            </a:spcAft>
          </a:pPr>
          <a:r>
            <a:rPr lang="zh-CN" altLang="en-US" sz="1800" b="1" dirty="0">
              <a:solidFill>
                <a:schemeClr val="bg1"/>
              </a:solidFill>
              <a:latin typeface="PingFang SC" charset="-122"/>
              <a:ea typeface="PingFang SC" charset="-122"/>
              <a:cs typeface="PingFang SC" charset="-122"/>
            </a:rPr>
            <a:t>行业研究员</a:t>
          </a:r>
        </a:p>
      </dgm:t>
    </dgm:pt>
    <dgm:pt modelId="{8EC1D1E1-2354-4617-B420-DB1ADDCBC58E}" cxnId="{E48E305D-DEA6-4DE9-8295-3558122EE688}" type="parTrans">
      <dgm:prSet/>
      <dgm:spPr/>
      <dgm:t>
        <a:bodyPr/>
        <a:lstStyle/>
        <a:p>
          <a:endParaRPr lang="zh-CN" altLang="en-US" sz="1800">
            <a:solidFill>
              <a:schemeClr val="bg1"/>
            </a:solidFill>
            <a:latin typeface="PingFang SC" charset="-122"/>
            <a:ea typeface="PingFang SC" charset="-122"/>
            <a:cs typeface="PingFang SC" charset="-122"/>
          </a:endParaRPr>
        </a:p>
      </dgm:t>
    </dgm:pt>
    <dgm:pt modelId="{42DCA666-A902-4898-A86C-D879DA0F1CFC}" cxnId="{E48E305D-DEA6-4DE9-8295-3558122EE688}" type="sibTrans">
      <dgm:prSet/>
      <dgm:spPr/>
      <dgm:t>
        <a:bodyPr/>
        <a:lstStyle/>
        <a:p>
          <a:endParaRPr lang="zh-CN" altLang="en-US" sz="1800">
            <a:solidFill>
              <a:schemeClr val="bg1"/>
            </a:solidFill>
            <a:latin typeface="PingFang SC" charset="-122"/>
            <a:ea typeface="PingFang SC" charset="-122"/>
            <a:cs typeface="PingFang SC" charset="-122"/>
          </a:endParaRPr>
        </a:p>
      </dgm:t>
    </dgm:pt>
    <dgm:pt modelId="{6C3C5E99-E584-4336-BBC7-A55BB3D53272}" type="pres">
      <dgm:prSet presAssocID="{2FF9FBCF-5A5A-48E6-8387-04399E63794C}" presName="diagram" presStyleCnt="0">
        <dgm:presLayoutVars>
          <dgm:dir/>
          <dgm:resizeHandles val="exact"/>
        </dgm:presLayoutVars>
      </dgm:prSet>
      <dgm:spPr/>
    </dgm:pt>
    <dgm:pt modelId="{3EAFA866-00A6-4786-8B57-565D4A0FB396}" type="pres">
      <dgm:prSet presAssocID="{0052FFE6-517E-4849-B790-F1A193064B5B}" presName="node" presStyleLbl="node1" presStyleIdx="0" presStyleCnt="8">
        <dgm:presLayoutVars>
          <dgm:bulletEnabled val="1"/>
        </dgm:presLayoutVars>
      </dgm:prSet>
      <dgm:spPr/>
    </dgm:pt>
    <dgm:pt modelId="{03CA7DC9-5139-4A61-A4D4-FAB81483F118}" type="pres">
      <dgm:prSet presAssocID="{81D246ED-C446-42EB-A0C3-295C6246881F}" presName="sibTrans" presStyleCnt="0"/>
      <dgm:spPr/>
    </dgm:pt>
    <dgm:pt modelId="{03AE6B15-80EB-4280-8C60-C0B368F7B999}" type="pres">
      <dgm:prSet presAssocID="{50F6232F-EE1E-48C9-B30E-4A695198FA06}" presName="node" presStyleLbl="node1" presStyleIdx="1" presStyleCnt="8">
        <dgm:presLayoutVars>
          <dgm:bulletEnabled val="1"/>
        </dgm:presLayoutVars>
      </dgm:prSet>
      <dgm:spPr/>
    </dgm:pt>
    <dgm:pt modelId="{0E6C8752-BE29-48F8-9279-A02FC9A0C31C}" type="pres">
      <dgm:prSet presAssocID="{91D41B7E-0F54-44C4-88B2-AE5047C5384E}" presName="sibTrans" presStyleCnt="0"/>
      <dgm:spPr/>
    </dgm:pt>
    <dgm:pt modelId="{13BA7DE3-8316-437F-8FF0-EEA80EC50F81}" type="pres">
      <dgm:prSet presAssocID="{885D246E-25E1-418D-8F98-7FC17E4D388A}" presName="node" presStyleLbl="node1" presStyleIdx="2" presStyleCnt="8">
        <dgm:presLayoutVars>
          <dgm:bulletEnabled val="1"/>
        </dgm:presLayoutVars>
      </dgm:prSet>
      <dgm:spPr/>
    </dgm:pt>
    <dgm:pt modelId="{DBA5D51E-CA99-4469-8912-A0350E612009}" type="pres">
      <dgm:prSet presAssocID="{2E8DFFAE-4527-4ED2-8830-01B5049309A0}" presName="sibTrans" presStyleCnt="0"/>
      <dgm:spPr/>
    </dgm:pt>
    <dgm:pt modelId="{DE75FDCF-5C01-4418-BF38-E84CF46A855A}" type="pres">
      <dgm:prSet presAssocID="{8C516A0B-3A96-49A3-824B-28CAF3CA9B5D}" presName="node" presStyleLbl="node1" presStyleIdx="3" presStyleCnt="8">
        <dgm:presLayoutVars>
          <dgm:bulletEnabled val="1"/>
        </dgm:presLayoutVars>
      </dgm:prSet>
      <dgm:spPr/>
    </dgm:pt>
    <dgm:pt modelId="{AF9C3870-1F71-4E3E-AAFB-91587EB7CE4C}" type="pres">
      <dgm:prSet presAssocID="{C74DD109-F7E5-46DA-BAC0-8711E384D7C7}" presName="sibTrans" presStyleCnt="0"/>
      <dgm:spPr/>
    </dgm:pt>
    <dgm:pt modelId="{85F04D0B-B6A7-49AC-8FB7-623FF7F165ED}" type="pres">
      <dgm:prSet presAssocID="{2C55861E-9BCC-4A15-B61B-3247CA744212}" presName="node" presStyleLbl="node1" presStyleIdx="4" presStyleCnt="8">
        <dgm:presLayoutVars>
          <dgm:bulletEnabled val="1"/>
        </dgm:presLayoutVars>
      </dgm:prSet>
      <dgm:spPr/>
    </dgm:pt>
    <dgm:pt modelId="{BE264D02-B19F-4A7E-8F76-11AF4C4C359F}" type="pres">
      <dgm:prSet presAssocID="{917FC8DD-FA84-45F3-B82B-A7F642144E62}" presName="sibTrans" presStyleCnt="0"/>
      <dgm:spPr/>
    </dgm:pt>
    <dgm:pt modelId="{95234C07-DF45-48D4-B6B3-D1C8F9DB5DF2}" type="pres">
      <dgm:prSet presAssocID="{FBF9D88E-B090-44E7-9C56-2EE0F195F9AF}" presName="node" presStyleLbl="node1" presStyleIdx="5" presStyleCnt="8">
        <dgm:presLayoutVars>
          <dgm:bulletEnabled val="1"/>
        </dgm:presLayoutVars>
      </dgm:prSet>
      <dgm:spPr/>
    </dgm:pt>
    <dgm:pt modelId="{837D5BA6-1141-41DB-A8C9-C825D032B74D}" type="pres">
      <dgm:prSet presAssocID="{FC872604-5429-4792-8B79-E477A217CB67}" presName="sibTrans" presStyleCnt="0"/>
      <dgm:spPr/>
    </dgm:pt>
    <dgm:pt modelId="{5A8F67C8-CA0B-4EDC-ACB5-6B287DB9635E}" type="pres">
      <dgm:prSet presAssocID="{80FEABD4-2448-4505-9058-E392B37CDA52}" presName="node" presStyleLbl="node1" presStyleIdx="6" presStyleCnt="8">
        <dgm:presLayoutVars>
          <dgm:bulletEnabled val="1"/>
        </dgm:presLayoutVars>
      </dgm:prSet>
      <dgm:spPr/>
    </dgm:pt>
    <dgm:pt modelId="{8F9B5E88-26E3-4103-85BC-F1CC850DCDF7}" type="pres">
      <dgm:prSet presAssocID="{D5F6FE07-ED42-4308-9DF0-C6D42B8B37B9}" presName="sibTrans" presStyleCnt="0"/>
      <dgm:spPr/>
    </dgm:pt>
    <dgm:pt modelId="{7A2D864F-562B-460F-8C99-F833229D13CB}" type="pres">
      <dgm:prSet presAssocID="{414F1231-7829-4001-9946-4A0E1CFAA112}" presName="node" presStyleLbl="node1" presStyleIdx="7" presStyleCnt="8">
        <dgm:presLayoutVars>
          <dgm:bulletEnabled val="1"/>
        </dgm:presLayoutVars>
      </dgm:prSet>
      <dgm:spPr/>
    </dgm:pt>
  </dgm:ptLst>
  <dgm:cxnLst>
    <dgm:cxn modelId="{800A0913-1BC7-449E-B65F-45FA9B3C95B7}" srcId="{2FF9FBCF-5A5A-48E6-8387-04399E63794C}" destId="{FBF9D88E-B090-44E7-9C56-2EE0F195F9AF}" srcOrd="5" destOrd="0" parTransId="{3F8EFCAA-DDB1-456F-A72F-D30BB1D07A3E}" sibTransId="{FC872604-5429-4792-8B79-E477A217CB67}"/>
    <dgm:cxn modelId="{D6264819-D653-4A12-9357-6A07B996E947}" type="presOf" srcId="{2FF9FBCF-5A5A-48E6-8387-04399E63794C}" destId="{6C3C5E99-E584-4336-BBC7-A55BB3D53272}" srcOrd="0" destOrd="0" presId="urn:microsoft.com/office/officeart/2005/8/layout/default"/>
    <dgm:cxn modelId="{4DD75724-CE7F-4DDD-8E81-FDA3B2403E83}" type="presOf" srcId="{50F6232F-EE1E-48C9-B30E-4A695198FA06}" destId="{03AE6B15-80EB-4280-8C60-C0B368F7B999}" srcOrd="0" destOrd="0" presId="urn:microsoft.com/office/officeart/2005/8/layout/default"/>
    <dgm:cxn modelId="{D33F7734-2F03-471E-A0FD-6A8146C61FE2}" type="presOf" srcId="{0052FFE6-517E-4849-B790-F1A193064B5B}" destId="{3EAFA866-00A6-4786-8B57-565D4A0FB396}" srcOrd="0" destOrd="0" presId="urn:microsoft.com/office/officeart/2005/8/layout/default"/>
    <dgm:cxn modelId="{35AE945C-57B3-4C5D-BE1A-D9E3AF24D523}" type="presOf" srcId="{885D246E-25E1-418D-8F98-7FC17E4D388A}" destId="{13BA7DE3-8316-437F-8FF0-EEA80EC50F81}" srcOrd="0" destOrd="0" presId="urn:microsoft.com/office/officeart/2005/8/layout/default"/>
    <dgm:cxn modelId="{E48E305D-DEA6-4DE9-8295-3558122EE688}" srcId="{2FF9FBCF-5A5A-48E6-8387-04399E63794C}" destId="{414F1231-7829-4001-9946-4A0E1CFAA112}" srcOrd="7" destOrd="0" parTransId="{8EC1D1E1-2354-4617-B420-DB1ADDCBC58E}" sibTransId="{42DCA666-A902-4898-A86C-D879DA0F1CFC}"/>
    <dgm:cxn modelId="{E9419E65-099C-4F01-8403-3C2EE95D8065}" type="presOf" srcId="{414F1231-7829-4001-9946-4A0E1CFAA112}" destId="{7A2D864F-562B-460F-8C99-F833229D13CB}" srcOrd="0" destOrd="0" presId="urn:microsoft.com/office/officeart/2005/8/layout/default"/>
    <dgm:cxn modelId="{5256DC6D-4219-4288-9806-D2B4A4B4DE84}" srcId="{2FF9FBCF-5A5A-48E6-8387-04399E63794C}" destId="{0052FFE6-517E-4849-B790-F1A193064B5B}" srcOrd="0" destOrd="0" parTransId="{F89381F4-57A4-4117-A720-6822A49C99B2}" sibTransId="{81D246ED-C446-42EB-A0C3-295C6246881F}"/>
    <dgm:cxn modelId="{A731A67F-3589-46F8-A392-6E0D1F93ADB1}" srcId="{2FF9FBCF-5A5A-48E6-8387-04399E63794C}" destId="{8C516A0B-3A96-49A3-824B-28CAF3CA9B5D}" srcOrd="3" destOrd="0" parTransId="{5B61BDF8-CA42-4E66-99DE-FA77DBE6B31F}" sibTransId="{C74DD109-F7E5-46DA-BAC0-8711E384D7C7}"/>
    <dgm:cxn modelId="{92A92881-D9C5-432D-B4C5-4B1621A7974E}" type="presOf" srcId="{8C516A0B-3A96-49A3-824B-28CAF3CA9B5D}" destId="{DE75FDCF-5C01-4418-BF38-E84CF46A855A}" srcOrd="0" destOrd="0" presId="urn:microsoft.com/office/officeart/2005/8/layout/default"/>
    <dgm:cxn modelId="{45805092-D773-4EB5-BD8E-39FF91FB5133}" type="presOf" srcId="{2C55861E-9BCC-4A15-B61B-3247CA744212}" destId="{85F04D0B-B6A7-49AC-8FB7-623FF7F165ED}" srcOrd="0" destOrd="0" presId="urn:microsoft.com/office/officeart/2005/8/layout/default"/>
    <dgm:cxn modelId="{3813EDA9-B1CA-4F64-8E59-16BC5AD07F7A}" type="presOf" srcId="{FBF9D88E-B090-44E7-9C56-2EE0F195F9AF}" destId="{95234C07-DF45-48D4-B6B3-D1C8F9DB5DF2}" srcOrd="0" destOrd="0" presId="urn:microsoft.com/office/officeart/2005/8/layout/default"/>
    <dgm:cxn modelId="{DAA506D2-5B18-4F40-81FE-12954BE8DF05}" type="presOf" srcId="{80FEABD4-2448-4505-9058-E392B37CDA52}" destId="{5A8F67C8-CA0B-4EDC-ACB5-6B287DB9635E}" srcOrd="0" destOrd="0" presId="urn:microsoft.com/office/officeart/2005/8/layout/default"/>
    <dgm:cxn modelId="{5C64C7D7-045A-4140-8819-424E46241F91}" srcId="{2FF9FBCF-5A5A-48E6-8387-04399E63794C}" destId="{50F6232F-EE1E-48C9-B30E-4A695198FA06}" srcOrd="1" destOrd="0" parTransId="{E6E49C65-0565-4BAB-8D3A-9B82D986E01A}" sibTransId="{91D41B7E-0F54-44C4-88B2-AE5047C5384E}"/>
    <dgm:cxn modelId="{8145B1D8-0FBC-425A-8D01-3084D792CD7F}" srcId="{2FF9FBCF-5A5A-48E6-8387-04399E63794C}" destId="{2C55861E-9BCC-4A15-B61B-3247CA744212}" srcOrd="4" destOrd="0" parTransId="{02A6EFE8-681E-4837-AA53-20600651044F}" sibTransId="{917FC8DD-FA84-45F3-B82B-A7F642144E62}"/>
    <dgm:cxn modelId="{B1EEA7DC-0F60-4578-AD4F-E603B9CA00C0}" srcId="{2FF9FBCF-5A5A-48E6-8387-04399E63794C}" destId="{885D246E-25E1-418D-8F98-7FC17E4D388A}" srcOrd="2" destOrd="0" parTransId="{4AA832A5-FA71-43A9-BE8E-6E92B74B8528}" sibTransId="{2E8DFFAE-4527-4ED2-8830-01B5049309A0}"/>
    <dgm:cxn modelId="{69C962E9-0A2E-431E-8323-C489D2BE5449}" srcId="{2FF9FBCF-5A5A-48E6-8387-04399E63794C}" destId="{80FEABD4-2448-4505-9058-E392B37CDA52}" srcOrd="6" destOrd="0" parTransId="{DCA3A952-2002-4A2B-9981-78D09059AAD6}" sibTransId="{D5F6FE07-ED42-4308-9DF0-C6D42B8B37B9}"/>
    <dgm:cxn modelId="{F953438B-879A-48A3-AA49-428FC42991C1}" type="presParOf" srcId="{6C3C5E99-E584-4336-BBC7-A55BB3D53272}" destId="{3EAFA866-00A6-4786-8B57-565D4A0FB396}" srcOrd="0" destOrd="0" presId="urn:microsoft.com/office/officeart/2005/8/layout/default"/>
    <dgm:cxn modelId="{B1181D90-15F6-4FFF-8703-1948DB1F3818}" type="presParOf" srcId="{6C3C5E99-E584-4336-BBC7-A55BB3D53272}" destId="{03CA7DC9-5139-4A61-A4D4-FAB81483F118}" srcOrd="1" destOrd="0" presId="urn:microsoft.com/office/officeart/2005/8/layout/default"/>
    <dgm:cxn modelId="{BA30E848-C355-43E2-AB42-1347B948FB81}" type="presParOf" srcId="{6C3C5E99-E584-4336-BBC7-A55BB3D53272}" destId="{03AE6B15-80EB-4280-8C60-C0B368F7B999}" srcOrd="2" destOrd="0" presId="urn:microsoft.com/office/officeart/2005/8/layout/default"/>
    <dgm:cxn modelId="{918EFD6E-33B9-4A4D-8D7F-A3E9C8AC43DF}" type="presParOf" srcId="{6C3C5E99-E584-4336-BBC7-A55BB3D53272}" destId="{0E6C8752-BE29-48F8-9279-A02FC9A0C31C}" srcOrd="3" destOrd="0" presId="urn:microsoft.com/office/officeart/2005/8/layout/default"/>
    <dgm:cxn modelId="{C2A8FD10-C1E2-4013-9E68-59D0B217E4C9}" type="presParOf" srcId="{6C3C5E99-E584-4336-BBC7-A55BB3D53272}" destId="{13BA7DE3-8316-437F-8FF0-EEA80EC50F81}" srcOrd="4" destOrd="0" presId="urn:microsoft.com/office/officeart/2005/8/layout/default"/>
    <dgm:cxn modelId="{1B241314-E08D-4672-BAB0-A6FB56E4B0F0}" type="presParOf" srcId="{6C3C5E99-E584-4336-BBC7-A55BB3D53272}" destId="{DBA5D51E-CA99-4469-8912-A0350E612009}" srcOrd="5" destOrd="0" presId="urn:microsoft.com/office/officeart/2005/8/layout/default"/>
    <dgm:cxn modelId="{A970116C-A51B-49B9-9792-35A1663EE7F4}" type="presParOf" srcId="{6C3C5E99-E584-4336-BBC7-A55BB3D53272}" destId="{DE75FDCF-5C01-4418-BF38-E84CF46A855A}" srcOrd="6" destOrd="0" presId="urn:microsoft.com/office/officeart/2005/8/layout/default"/>
    <dgm:cxn modelId="{0DC997CF-D279-4907-B0E5-DB0F98D30EAE}" type="presParOf" srcId="{6C3C5E99-E584-4336-BBC7-A55BB3D53272}" destId="{AF9C3870-1F71-4E3E-AAFB-91587EB7CE4C}" srcOrd="7" destOrd="0" presId="urn:microsoft.com/office/officeart/2005/8/layout/default"/>
    <dgm:cxn modelId="{F7A673E0-C46C-43A1-82F1-D330781E88E6}" type="presParOf" srcId="{6C3C5E99-E584-4336-BBC7-A55BB3D53272}" destId="{85F04D0B-B6A7-49AC-8FB7-623FF7F165ED}" srcOrd="8" destOrd="0" presId="urn:microsoft.com/office/officeart/2005/8/layout/default"/>
    <dgm:cxn modelId="{7316BEC1-1732-4FF2-B191-87A44EC3C3EC}" type="presParOf" srcId="{6C3C5E99-E584-4336-BBC7-A55BB3D53272}" destId="{BE264D02-B19F-4A7E-8F76-11AF4C4C359F}" srcOrd="9" destOrd="0" presId="urn:microsoft.com/office/officeart/2005/8/layout/default"/>
    <dgm:cxn modelId="{A44E4EF1-3408-4F88-8D99-2C588F69AF75}" type="presParOf" srcId="{6C3C5E99-E584-4336-BBC7-A55BB3D53272}" destId="{95234C07-DF45-48D4-B6B3-D1C8F9DB5DF2}" srcOrd="10" destOrd="0" presId="urn:microsoft.com/office/officeart/2005/8/layout/default"/>
    <dgm:cxn modelId="{97591990-965F-49BF-B5C2-5D2CAE80F85A}" type="presParOf" srcId="{6C3C5E99-E584-4336-BBC7-A55BB3D53272}" destId="{837D5BA6-1141-41DB-A8C9-C825D032B74D}" srcOrd="11" destOrd="0" presId="urn:microsoft.com/office/officeart/2005/8/layout/default"/>
    <dgm:cxn modelId="{37AE6FFB-1BE8-4141-8792-CD545A7B408D}" type="presParOf" srcId="{6C3C5E99-E584-4336-BBC7-A55BB3D53272}" destId="{5A8F67C8-CA0B-4EDC-ACB5-6B287DB9635E}" srcOrd="12" destOrd="0" presId="urn:microsoft.com/office/officeart/2005/8/layout/default"/>
    <dgm:cxn modelId="{0594FED5-38E7-40E0-9BAC-DAEAA8335DEA}" type="presParOf" srcId="{6C3C5E99-E584-4336-BBC7-A55BB3D53272}" destId="{8F9B5E88-26E3-4103-85BC-F1CC850DCDF7}" srcOrd="13" destOrd="0" presId="urn:microsoft.com/office/officeart/2005/8/layout/default"/>
    <dgm:cxn modelId="{D6BE2970-101D-4F6A-9568-1BA45F88BA96}" type="presParOf" srcId="{6C3C5E99-E584-4336-BBC7-A55BB3D53272}" destId="{7A2D864F-562B-460F-8C99-F833229D13CB}" srcOrd="14" destOrd="0" presId="urn:microsoft.com/office/officeart/2005/8/layout/defaul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FA866-00A6-4786-8B57-565D4A0FB396}">
      <dsp:nvSpPr>
        <dsp:cNvPr id="0" name=""/>
        <dsp:cNvSpPr/>
      </dsp:nvSpPr>
      <dsp:spPr>
        <a:xfrm>
          <a:off x="417" y="47907"/>
          <a:ext cx="1629968" cy="977981"/>
        </a:xfrm>
        <a:prstGeom prst="rect">
          <a:avLst/>
        </a:prstGeom>
        <a:solidFill>
          <a:srgbClr val="4EACB4"/>
        </a:solidFill>
        <a:ln w="12700" cap="flat" cmpd="sng" algn="ctr">
          <a:noFill/>
          <a:prstDash val="solid"/>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自然语言处理工程师</a:t>
          </a:r>
        </a:p>
      </dsp:txBody>
      <dsp:txXfrm>
        <a:off x="417" y="47907"/>
        <a:ext cx="1629968" cy="977981"/>
      </dsp:txXfrm>
    </dsp:sp>
    <dsp:sp modelId="{03AE6B15-80EB-4280-8C60-C0B368F7B999}">
      <dsp:nvSpPr>
        <dsp:cNvPr id="0" name=""/>
        <dsp:cNvSpPr/>
      </dsp:nvSpPr>
      <dsp:spPr>
        <a:xfrm>
          <a:off x="1793383" y="47907"/>
          <a:ext cx="1629968" cy="977981"/>
        </a:xfrm>
        <a:prstGeom prst="rect">
          <a:avLst/>
        </a:prstGeom>
        <a:solidFill>
          <a:srgbClr val="4EACB4"/>
        </a:solidFill>
        <a:ln w="12700" cap="flat" cmpd="sng" algn="ctr">
          <a:noFill/>
          <a:prstDash val="solid"/>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机器视觉</a:t>
          </a:r>
          <a:endParaRPr lang="en-US" altLang="zh-CN" sz="1800" b="1" kern="1200" dirty="0">
            <a:solidFill>
              <a:schemeClr val="bg1"/>
            </a:solidFill>
            <a:latin typeface="PingFang SC" charset="-122"/>
            <a:ea typeface="PingFang SC" charset="-122"/>
            <a:cs typeface="PingFang SC" charset="-122"/>
          </a:endParaRPr>
        </a:p>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工程师</a:t>
          </a:r>
        </a:p>
      </dsp:txBody>
      <dsp:txXfrm>
        <a:off x="1793383" y="47907"/>
        <a:ext cx="1629968" cy="977981"/>
      </dsp:txXfrm>
    </dsp:sp>
    <dsp:sp modelId="{13BA7DE3-8316-437F-8FF0-EEA80EC50F81}">
      <dsp:nvSpPr>
        <dsp:cNvPr id="0" name=""/>
        <dsp:cNvSpPr/>
      </dsp:nvSpPr>
      <dsp:spPr>
        <a:xfrm>
          <a:off x="417" y="1188885"/>
          <a:ext cx="1629968" cy="977981"/>
        </a:xfrm>
        <a:prstGeom prst="rect">
          <a:avLst/>
        </a:prstGeom>
        <a:solidFill>
          <a:srgbClr val="4EACB4"/>
        </a:solidFill>
        <a:ln w="12700" cap="flat" cmpd="sng" algn="ctr">
          <a:noFill/>
          <a:prstDash val="solid"/>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后端开发</a:t>
          </a:r>
          <a:endParaRPr lang="en-US" altLang="zh-CN" sz="1800" b="1" kern="1200" dirty="0">
            <a:solidFill>
              <a:schemeClr val="bg1"/>
            </a:solidFill>
            <a:latin typeface="PingFang SC" charset="-122"/>
            <a:ea typeface="PingFang SC" charset="-122"/>
            <a:cs typeface="PingFang SC" charset="-122"/>
          </a:endParaRPr>
        </a:p>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工程师</a:t>
          </a:r>
        </a:p>
      </dsp:txBody>
      <dsp:txXfrm>
        <a:off x="417" y="1188885"/>
        <a:ext cx="1629968" cy="977981"/>
      </dsp:txXfrm>
    </dsp:sp>
    <dsp:sp modelId="{DE75FDCF-5C01-4418-BF38-E84CF46A855A}">
      <dsp:nvSpPr>
        <dsp:cNvPr id="0" name=""/>
        <dsp:cNvSpPr/>
      </dsp:nvSpPr>
      <dsp:spPr>
        <a:xfrm>
          <a:off x="1793383" y="1188885"/>
          <a:ext cx="1629968" cy="977981"/>
        </a:xfrm>
        <a:prstGeom prst="rect">
          <a:avLst/>
        </a:prstGeom>
        <a:solidFill>
          <a:srgbClr val="4EACB4"/>
        </a:solidFill>
        <a:ln w="12700" cap="flat" cmpd="sng" algn="ctr">
          <a:noFill/>
          <a:prstDash val="solid"/>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前端开发</a:t>
          </a:r>
          <a:endParaRPr lang="en-US" altLang="zh-CN" sz="1800" b="1" kern="1200" dirty="0">
            <a:solidFill>
              <a:schemeClr val="bg1"/>
            </a:solidFill>
            <a:latin typeface="PingFang SC" charset="-122"/>
            <a:ea typeface="PingFang SC" charset="-122"/>
            <a:cs typeface="PingFang SC" charset="-122"/>
          </a:endParaRPr>
        </a:p>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工程师</a:t>
          </a:r>
        </a:p>
      </dsp:txBody>
      <dsp:txXfrm>
        <a:off x="1793383" y="1188885"/>
        <a:ext cx="1629968" cy="977981"/>
      </dsp:txXfrm>
    </dsp:sp>
    <dsp:sp modelId="{85F04D0B-B6A7-49AC-8FB7-623FF7F165ED}">
      <dsp:nvSpPr>
        <dsp:cNvPr id="0" name=""/>
        <dsp:cNvSpPr/>
      </dsp:nvSpPr>
      <dsp:spPr>
        <a:xfrm>
          <a:off x="417" y="2329863"/>
          <a:ext cx="1629968" cy="977981"/>
        </a:xfrm>
        <a:prstGeom prst="rect">
          <a:avLst/>
        </a:prstGeom>
        <a:solidFill>
          <a:srgbClr val="4EACB4"/>
        </a:solidFill>
        <a:ln w="12700" cap="flat" cmpd="sng" algn="ctr">
          <a:noFill/>
          <a:prstDash val="solid"/>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运维工程师</a:t>
          </a:r>
        </a:p>
      </dsp:txBody>
      <dsp:txXfrm>
        <a:off x="417" y="2329863"/>
        <a:ext cx="1629968" cy="977981"/>
      </dsp:txXfrm>
    </dsp:sp>
    <dsp:sp modelId="{95234C07-DF45-48D4-B6B3-D1C8F9DB5DF2}">
      <dsp:nvSpPr>
        <dsp:cNvPr id="0" name=""/>
        <dsp:cNvSpPr/>
      </dsp:nvSpPr>
      <dsp:spPr>
        <a:xfrm>
          <a:off x="1793383" y="2329863"/>
          <a:ext cx="1629968" cy="977981"/>
        </a:xfrm>
        <a:prstGeom prst="rect">
          <a:avLst/>
        </a:prstGeom>
        <a:solidFill>
          <a:srgbClr val="4EACB4"/>
        </a:solidFill>
        <a:ln w="12700" cap="flat" cmpd="sng" algn="ctr">
          <a:noFill/>
          <a:prstDash val="solid"/>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爬虫工程师</a:t>
          </a:r>
        </a:p>
      </dsp:txBody>
      <dsp:txXfrm>
        <a:off x="1793383" y="2329863"/>
        <a:ext cx="1629968" cy="977981"/>
      </dsp:txXfrm>
    </dsp:sp>
    <dsp:sp modelId="{5A8F67C8-CA0B-4EDC-ACB5-6B287DB9635E}">
      <dsp:nvSpPr>
        <dsp:cNvPr id="0" name=""/>
        <dsp:cNvSpPr/>
      </dsp:nvSpPr>
      <dsp:spPr>
        <a:xfrm>
          <a:off x="417" y="3470841"/>
          <a:ext cx="1629968" cy="977981"/>
        </a:xfrm>
        <a:prstGeom prst="rect">
          <a:avLst/>
        </a:prstGeom>
        <a:solidFill>
          <a:srgbClr val="4EACB4"/>
        </a:solidFill>
        <a:ln w="12700" cap="flat" cmpd="sng" algn="ctr">
          <a:noFill/>
          <a:prstDash val="solid"/>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金融数据</a:t>
          </a:r>
          <a:endParaRPr lang="en-US" altLang="zh-CN" sz="1800" b="1" kern="1200" dirty="0">
            <a:solidFill>
              <a:schemeClr val="bg1"/>
            </a:solidFill>
            <a:latin typeface="PingFang SC" charset="-122"/>
            <a:ea typeface="PingFang SC" charset="-122"/>
            <a:cs typeface="PingFang SC" charset="-122"/>
          </a:endParaRPr>
        </a:p>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分析师</a:t>
          </a:r>
        </a:p>
      </dsp:txBody>
      <dsp:txXfrm>
        <a:off x="417" y="3470841"/>
        <a:ext cx="1629968" cy="977981"/>
      </dsp:txXfrm>
    </dsp:sp>
    <dsp:sp modelId="{7A2D864F-562B-460F-8C99-F833229D13CB}">
      <dsp:nvSpPr>
        <dsp:cNvPr id="0" name=""/>
        <dsp:cNvSpPr/>
      </dsp:nvSpPr>
      <dsp:spPr>
        <a:xfrm>
          <a:off x="1793383" y="3470841"/>
          <a:ext cx="1629968" cy="977981"/>
        </a:xfrm>
        <a:prstGeom prst="rect">
          <a:avLst/>
        </a:prstGeom>
        <a:solidFill>
          <a:srgbClr val="4EACB4"/>
        </a:solidFill>
        <a:ln w="12700" cap="flat" cmpd="sng" algn="ctr">
          <a:noFill/>
          <a:prstDash val="solid"/>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zh-CN" altLang="en-US" sz="1800" b="1" kern="1200" dirty="0">
              <a:solidFill>
                <a:schemeClr val="bg1"/>
              </a:solidFill>
              <a:latin typeface="PingFang SC" charset="-122"/>
              <a:ea typeface="PingFang SC" charset="-122"/>
              <a:cs typeface="PingFang SC" charset="-122"/>
            </a:rPr>
            <a:t>行业研究员</a:t>
          </a:r>
        </a:p>
      </dsp:txBody>
      <dsp:txXfrm>
        <a:off x="1793383" y="3470841"/>
        <a:ext cx="1629968" cy="97798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18" name="Shape 118"/>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标题文本"/>
          <p:cNvSpPr txBox="1">
            <a:spLocks noGrp="1"/>
          </p:cNvSpPr>
          <p:nvPr>
            <p:ph type="title" hasCustomPrompt="1"/>
          </p:nvPr>
        </p:nvSpPr>
        <p:spPr>
          <a:xfrm>
            <a:off x="8724900" y="365125"/>
            <a:ext cx="2628900" cy="5811838"/>
          </a:xfrm>
          <a:prstGeom prst="rect">
            <a:avLst/>
          </a:prstGeom>
        </p:spPr>
        <p:txBody>
          <a:bodyPr/>
          <a:lstStyle/>
          <a:p>
            <a:r>
              <a:t>标题文本</a:t>
            </a:r>
          </a:p>
        </p:txBody>
      </p:sp>
      <p:sp>
        <p:nvSpPr>
          <p:cNvPr id="102" name="正文级别 1…"/>
          <p:cNvSpPr txBox="1">
            <a:spLocks noGrp="1"/>
          </p:cNvSpPr>
          <p:nvPr>
            <p:ph type="body" idx="1" hasCustomPrompt="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110" name="正文级别 1…"/>
          <p:cNvSpPr txBox="1">
            <a:spLocks noGrp="1"/>
          </p:cNvSpPr>
          <p:nvPr>
            <p:ph type="body" sz="quarter" idx="1" hasCustomPrompt="1"/>
          </p:nvPr>
        </p:nvSpPr>
        <p:spPr>
          <a:xfrm>
            <a:off x="4724400" y="365125"/>
            <a:ext cx="2621280" cy="420553"/>
          </a:xfrm>
          <a:prstGeom prst="rect">
            <a:avLst/>
          </a:prstGeom>
        </p:spPr>
        <p:txBody>
          <a:bodyPr/>
          <a:lstStyle>
            <a:lvl1pPr marL="0" indent="0">
              <a:buSzTx/>
              <a:buFontTx/>
              <a:buNone/>
              <a:defRPr sz="2400" b="1"/>
            </a:lvl1pPr>
            <a:lvl2pPr marL="685800" indent="-228600">
              <a:buFontTx/>
              <a:defRPr sz="2400" b="1"/>
            </a:lvl2pPr>
            <a:lvl3pPr marL="1188720" indent="-274320">
              <a:buFontTx/>
              <a:defRPr sz="2400" b="1"/>
            </a:lvl3pPr>
            <a:lvl4pPr marL="1676400" indent="-304800">
              <a:buFontTx/>
              <a:defRPr sz="2400" b="1"/>
            </a:lvl4pPr>
            <a:lvl5pPr marL="2133600" indent="-304800">
              <a:buFontTx/>
              <a:defRPr sz="2400" b="1"/>
            </a:lvl5pPr>
          </a:lstStyle>
          <a:p>
            <a:r>
              <a:t>正文级别 1</a:t>
            </a:r>
          </a:p>
          <a:p>
            <a:pPr lvl="1"/>
            <a:r>
              <a:t>正文级别 2</a:t>
            </a:r>
          </a:p>
          <a:p>
            <a:pPr lvl="2"/>
            <a:r>
              <a:t>正文级别 3</a:t>
            </a:r>
          </a:p>
          <a:p>
            <a:pPr lvl="3"/>
            <a:r>
              <a:t>正文级别 4</a:t>
            </a:r>
          </a:p>
          <a:p>
            <a:pPr lvl="4"/>
            <a:r>
              <a:t>正文级别 5</a:t>
            </a:r>
          </a:p>
        </p:txBody>
      </p:sp>
      <p:sp>
        <p:nvSpPr>
          <p:cNvPr id="111"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标题文本"/>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标题文本"/>
          <p:cNvSpPr txBox="1">
            <a:spLocks noGrp="1"/>
          </p:cNvSpPr>
          <p:nvPr>
            <p:ph type="title" hasCustomPrompt="1"/>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hasCustomPrompt="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标题文本"/>
          <p:cNvSpPr txBox="1">
            <a:spLocks noGrp="1"/>
          </p:cNvSpPr>
          <p:nvPr>
            <p:ph type="title" hasCustomPrompt="1"/>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hasCustomPrompt="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p:txBody>
      </p:sp>
      <p:sp>
        <p:nvSpPr>
          <p:cNvPr id="84" name="正文级别 1…"/>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标题文本"/>
          <p:cNvSpPr txBox="1">
            <a:spLocks noGrp="1"/>
          </p:cNvSpPr>
          <p:nvPr>
            <p:ph type="title" hasCustomPrompt="1"/>
          </p:nvPr>
        </p:nvSpPr>
        <p:spPr>
          <a:prstGeom prst="rect">
            <a:avLst/>
          </a:prstGeom>
        </p:spPr>
        <p:txBody>
          <a:bodyPr/>
          <a:lstStyle/>
          <a:p>
            <a:r>
              <a:t>标题文本</a:t>
            </a:r>
          </a:p>
        </p:txBody>
      </p:sp>
      <p:sp>
        <p:nvSpPr>
          <p:cNvPr id="93"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p:spPr>
        <p:txBody>
          <a:bodyPr lIns="45719" rIns="45719">
            <a:normAutofit/>
          </a:bodyPr>
          <a:lstStyle/>
          <a:p>
            <a:r>
              <a:rPr dirty="0"/>
              <a:t>正文级别 1</a:t>
            </a:r>
            <a:endParaRPr dirty="0"/>
          </a:p>
          <a:p>
            <a:pPr lvl="1"/>
            <a:r>
              <a:rPr dirty="0"/>
              <a:t>正文级别 2</a:t>
            </a:r>
            <a:endParaRPr dirty="0"/>
          </a:p>
          <a:p>
            <a:pPr lvl="2"/>
            <a:r>
              <a:rPr dirty="0"/>
              <a:t>正文级别 3</a:t>
            </a:r>
            <a:endParaRPr dirty="0"/>
          </a:p>
          <a:p>
            <a:pPr lvl="3"/>
            <a:r>
              <a:rPr dirty="0"/>
              <a:t>正文级别 4</a:t>
            </a:r>
            <a:endParaRPr dirty="0"/>
          </a:p>
          <a:p>
            <a:pPr lvl="4"/>
            <a:r>
              <a:rPr dirty="0"/>
              <a:t>正文级别 5</a:t>
            </a:r>
            <a:endParaRPr dirty="0"/>
          </a:p>
        </p:txBody>
      </p:sp>
      <p:sp>
        <p:nvSpPr>
          <p:cNvPr id="4" name="幻灯片编号"/>
          <p:cNvSpPr txBox="1">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b="0">
                <a:solidFill>
                  <a:srgbClr val="888888"/>
                </a:solidFill>
                <a:latin typeface="+mj-lt"/>
                <a:ea typeface="+mj-ea"/>
                <a:cs typeface="+mj-cs"/>
                <a:sym typeface="Calibri" panose="020F0502020204030204"/>
              </a:defRPr>
            </a:lvl1pPr>
          </a:lstStyle>
          <a:p>
            <a:fld id="{86CB4B4D-7CA3-9044-876B-883B54F8677D}" type="slidenum">
              <a:rPr/>
            </a:fld>
            <a:endParaRPr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hf hdr="0" ftr="0" dt="0"/>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microsoft.com/office/2007/relationships/hdphoto" Target="../media/hdphoto1.wdp"/><Relationship Id="rId1"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hdphoto1.wdp"/><Relationship Id="rId1"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hdphoto1.wdp"/><Relationship Id="rId1" Type="http://schemas.openxmlformats.org/officeDocument/2006/relationships/image" Target="../media/image3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image" Target="../media/image2.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chart" Target="../charts/char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chart" Target="../charts/chart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chart" Target="../charts/char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chart" Target="../charts/chart8.xml"/><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chart" Target="../charts/char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image" Target="../media/image61.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3.png"/><Relationship Id="rId1"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chart" Target="../charts/chart10.xml"/><Relationship Id="rId1" Type="http://schemas.openxmlformats.org/officeDocument/2006/relationships/chart" Target="../charts/char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7.png"/><Relationship Id="rId1" Type="http://schemas.openxmlformats.org/officeDocument/2006/relationships/image" Target="../media/image75.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chart" Target="../charts/chart1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5.png"/><Relationship Id="rId1"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1.png"/><Relationship Id="rId1" Type="http://schemas.openxmlformats.org/officeDocument/2006/relationships/image" Target="../media/image80.png"/></Relationships>
</file>

<file path=ppt/slides/_rels/slide7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3.jpeg"/><Relationship Id="rId3" Type="http://schemas.openxmlformats.org/officeDocument/2006/relationships/image" Target="../media/image82.jpeg"/><Relationship Id="rId2" Type="http://schemas.openxmlformats.org/officeDocument/2006/relationships/image" Target="../media/image63.png"/><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 Id="rId3" Type="http://schemas.openxmlformats.org/officeDocument/2006/relationships/image" Target="../media/image6.png"/><Relationship Id="rId23" Type="http://schemas.openxmlformats.org/officeDocument/2006/relationships/slideLayout" Target="../slideLayouts/slideLayout2.xml"/><Relationship Id="rId22" Type="http://schemas.openxmlformats.org/officeDocument/2006/relationships/image" Target="../media/image25.jpeg"/><Relationship Id="rId21" Type="http://schemas.openxmlformats.org/officeDocument/2006/relationships/image" Target="../media/image24.jpeg"/><Relationship Id="rId20" Type="http://schemas.openxmlformats.org/officeDocument/2006/relationships/image" Target="../media/image23.jpeg"/><Relationship Id="rId2" Type="http://schemas.openxmlformats.org/officeDocument/2006/relationships/image" Target="../media/image5.png"/><Relationship Id="rId19" Type="http://schemas.openxmlformats.org/officeDocument/2006/relationships/image" Target="../media/image22.jpeg"/><Relationship Id="rId18" Type="http://schemas.openxmlformats.org/officeDocument/2006/relationships/image" Target="../media/image21.jpeg"/><Relationship Id="rId17" Type="http://schemas.openxmlformats.org/officeDocument/2006/relationships/image" Target="../media/image20.jpeg"/><Relationship Id="rId16" Type="http://schemas.openxmlformats.org/officeDocument/2006/relationships/image" Target="../media/image19.jpe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GIF"/><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C0077"/>
            </a:gs>
            <a:gs pos="80000">
              <a:srgbClr val="532EB2"/>
            </a:gs>
          </a:gsLst>
          <a:lin ang="1800000" scaled="0"/>
        </a:gradFill>
        <a:effectLst/>
      </p:bgPr>
    </p:bg>
    <p:spTree>
      <p:nvGrpSpPr>
        <p:cNvPr id="1" name=""/>
        <p:cNvGrpSpPr/>
        <p:nvPr/>
      </p:nvGrpSpPr>
      <p:grpSpPr>
        <a:xfrm>
          <a:off x="0" y="0"/>
          <a:ext cx="0" cy="0"/>
          <a:chOff x="0" y="0"/>
          <a:chExt cx="0" cy="0"/>
        </a:xfrm>
      </p:grpSpPr>
      <p:sp>
        <p:nvSpPr>
          <p:cNvPr id="10" name="TextBox 9"/>
          <p:cNvSpPr txBox="1"/>
          <p:nvPr/>
        </p:nvSpPr>
        <p:spPr>
          <a:xfrm>
            <a:off x="947102" y="1772816"/>
            <a:ext cx="10297795" cy="23056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50000"/>
              </a:lnSpc>
              <a:spcBef>
                <a:spcPts val="0"/>
              </a:spcBef>
              <a:spcAft>
                <a:spcPts val="0"/>
              </a:spcAft>
              <a:buClrTx/>
              <a:buSzTx/>
              <a:buFontTx/>
              <a:buNone/>
            </a:pPr>
            <a:r>
              <a:rPr kumimoji="0" lang="zh-CN" altLang="en-US"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清华大学大数据“技术</a:t>
            </a:r>
            <a:r>
              <a:rPr lang="en-US" altLang="zh-CN" dirty="0">
                <a:solidFill>
                  <a:schemeClr val="bg1"/>
                </a:solidFill>
                <a:latin typeface="PingFang SC" charset="-122"/>
                <a:ea typeface="PingFang SC" charset="-122"/>
                <a:cs typeface="PingFang SC" charset="-122"/>
              </a:rPr>
              <a:t>·</a:t>
            </a:r>
            <a:r>
              <a:rPr kumimoji="0" lang="zh-CN" altLang="en-US"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前沿”系列讲座秋季学期第二场</a:t>
            </a:r>
            <a:endParaRPr kumimoji="0" lang="en-US" altLang="zh-CN"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endParaRPr>
          </a:p>
          <a:p>
            <a:pPr marL="0" marR="0" indent="0" algn="ctr" defTabSz="914400" rtl="0" fontAlgn="auto" latinLnBrk="0" hangingPunct="0">
              <a:lnSpc>
                <a:spcPct val="150000"/>
              </a:lnSpc>
              <a:spcBef>
                <a:spcPts val="0"/>
              </a:spcBef>
              <a:spcAft>
                <a:spcPts val="0"/>
              </a:spcAft>
              <a:buClrTx/>
              <a:buSzTx/>
              <a:buFontTx/>
              <a:buNone/>
            </a:pPr>
            <a:r>
              <a:rPr lang="zh-CN" altLang="en-US" dirty="0">
                <a:solidFill>
                  <a:schemeClr val="bg1"/>
                </a:solidFill>
                <a:latin typeface="PingFang SC" charset="-122"/>
                <a:ea typeface="PingFang SC" charset="-122"/>
                <a:cs typeface="PingFang SC" charset="-122"/>
              </a:rPr>
              <a:t>暨</a:t>
            </a:r>
            <a:endParaRPr lang="en-US" altLang="zh-CN" dirty="0">
              <a:solidFill>
                <a:schemeClr val="bg1"/>
              </a:solidFill>
              <a:latin typeface="PingFang SC" charset="-122"/>
              <a:ea typeface="PingFang SC" charset="-122"/>
              <a:cs typeface="PingFang SC" charset="-122"/>
            </a:endParaRPr>
          </a:p>
          <a:p>
            <a:pPr marL="0" marR="0" indent="0" algn="ctr" defTabSz="914400" rtl="0" fontAlgn="auto" latinLnBrk="0" hangingPunct="0">
              <a:lnSpc>
                <a:spcPct val="150000"/>
              </a:lnSpc>
              <a:spcBef>
                <a:spcPts val="0"/>
              </a:spcBef>
              <a:spcAft>
                <a:spcPts val="0"/>
              </a:spcAft>
              <a:buClrTx/>
              <a:buSzTx/>
              <a:buFontTx/>
              <a:buNone/>
            </a:pPr>
            <a:r>
              <a:rPr kumimoji="0" lang="en-US" altLang="zh-CN"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《2018</a:t>
            </a:r>
            <a:r>
              <a:rPr kumimoji="0" lang="zh-CN" altLang="en-US"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顶级数据团队全景报告</a:t>
            </a:r>
            <a:r>
              <a:rPr kumimoji="0" lang="en-US" altLang="zh-CN"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a:t>
            </a:r>
            <a:r>
              <a:rPr kumimoji="0" lang="zh-CN" altLang="en-US"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发布会</a:t>
            </a:r>
            <a:endParaRPr kumimoji="0" lang="zh-CN" altLang="en-US"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endParaRPr>
          </a:p>
        </p:txBody>
      </p:sp>
      <p:sp>
        <p:nvSpPr>
          <p:cNvPr id="11" name="TextBox 10"/>
          <p:cNvSpPr txBox="1"/>
          <p:nvPr/>
        </p:nvSpPr>
        <p:spPr>
          <a:xfrm>
            <a:off x="5459928" y="5445224"/>
            <a:ext cx="127214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2018</a:t>
            </a:r>
            <a:r>
              <a:rPr lang="en-US" altLang="zh-CN" sz="2000" b="0" dirty="0">
                <a:solidFill>
                  <a:schemeClr val="bg1"/>
                </a:solidFill>
                <a:latin typeface="PingFang SC" charset="-122"/>
                <a:ea typeface="PingFang SC" charset="-122"/>
                <a:cs typeface="PingFang SC" charset="-122"/>
              </a:rPr>
              <a:t>.9.26</a:t>
            </a:r>
            <a:endParaRPr kumimoji="0" lang="en-US" altLang="zh-CN" sz="2000" b="0" i="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7488" y="2492896"/>
            <a:ext cx="6049888" cy="1896518"/>
          </a:xfrm>
        </p:spPr>
        <p:txBody>
          <a:bodyPr/>
          <a:lstStyle/>
          <a:p>
            <a:r>
              <a:rPr lang="zh-CN" altLang="en-US" dirty="0">
                <a:solidFill>
                  <a:schemeClr val="bg1"/>
                </a:solidFill>
                <a:latin typeface="PingFang SC" charset="-122"/>
                <a:ea typeface="PingFang SC" charset="-122"/>
                <a:cs typeface="PingFang SC" charset="-122"/>
              </a:rPr>
              <a:t>我们并不缺少金融信息</a:t>
            </a:r>
            <a:endParaRPr lang="en-US" dirty="0">
              <a:solidFill>
                <a:schemeClr val="bg1"/>
              </a:solidFill>
              <a:latin typeface="PingFang SC" charset="-122"/>
              <a:ea typeface="PingFang SC" charset="-122"/>
              <a:cs typeface="PingFang SC" charset="-122"/>
            </a:endParaRPr>
          </a:p>
        </p:txBody>
      </p:sp>
      <p:sp>
        <p:nvSpPr>
          <p:cNvPr id="3" name="Text Placeholder 2"/>
          <p:cNvSpPr>
            <a:spLocks noGrp="1"/>
          </p:cNvSpPr>
          <p:nvPr>
            <p:ph type="body" idx="1"/>
          </p:nvPr>
        </p:nvSpPr>
        <p:spPr>
          <a:xfrm>
            <a:off x="7525225" y="2132856"/>
            <a:ext cx="3241576" cy="3907631"/>
          </a:xfrm>
          <a:noFill/>
        </p:spPr>
        <p:txBody>
          <a:bodyPr>
            <a:normAutofit/>
          </a:bodyPr>
          <a:lstStyle/>
          <a:p>
            <a:r>
              <a:rPr lang="zh-CN" altLang="en-US" sz="2000" dirty="0">
                <a:solidFill>
                  <a:schemeClr val="bg1"/>
                </a:solidFill>
                <a:latin typeface="PingFang SC" charset="-122"/>
                <a:ea typeface="PingFang SC" charset="-122"/>
                <a:cs typeface="PingFang SC" charset="-122"/>
              </a:rPr>
              <a:t>公告，</a:t>
            </a:r>
            <a:endParaRPr lang="en-US" altLang="zh-CN" sz="2000" dirty="0">
              <a:solidFill>
                <a:schemeClr val="bg1"/>
              </a:solidFill>
              <a:latin typeface="PingFang SC" charset="-122"/>
              <a:ea typeface="PingFang SC" charset="-122"/>
              <a:cs typeface="PingFang SC" charset="-122"/>
            </a:endParaRPr>
          </a:p>
          <a:p>
            <a:r>
              <a:rPr lang="zh-CN" altLang="en-US" sz="2000" dirty="0">
                <a:solidFill>
                  <a:schemeClr val="bg1"/>
                </a:solidFill>
                <a:latin typeface="PingFang SC" charset="-122"/>
                <a:ea typeface="PingFang SC" charset="-122"/>
                <a:cs typeface="PingFang SC" charset="-122"/>
              </a:rPr>
              <a:t>研报，</a:t>
            </a:r>
            <a:endParaRPr lang="en-US" altLang="zh-CN" sz="2000" dirty="0">
              <a:solidFill>
                <a:schemeClr val="bg1"/>
              </a:solidFill>
              <a:latin typeface="PingFang SC" charset="-122"/>
              <a:ea typeface="PingFang SC" charset="-122"/>
              <a:cs typeface="PingFang SC" charset="-122"/>
            </a:endParaRPr>
          </a:p>
          <a:p>
            <a:r>
              <a:rPr lang="zh-CN" altLang="en-US" sz="2000" dirty="0">
                <a:solidFill>
                  <a:schemeClr val="bg1"/>
                </a:solidFill>
                <a:latin typeface="PingFang SC" charset="-122"/>
                <a:ea typeface="PingFang SC" charset="-122"/>
                <a:cs typeface="PingFang SC" charset="-122"/>
              </a:rPr>
              <a:t>电子书，</a:t>
            </a:r>
            <a:endParaRPr lang="en-US" altLang="zh-CN" sz="2000" dirty="0">
              <a:solidFill>
                <a:schemeClr val="bg1"/>
              </a:solidFill>
              <a:latin typeface="PingFang SC" charset="-122"/>
              <a:ea typeface="PingFang SC" charset="-122"/>
              <a:cs typeface="PingFang SC" charset="-122"/>
            </a:endParaRPr>
          </a:p>
          <a:p>
            <a:r>
              <a:rPr lang="zh-CN" altLang="en-US" sz="2000" dirty="0">
                <a:solidFill>
                  <a:schemeClr val="bg1"/>
                </a:solidFill>
                <a:latin typeface="PingFang SC" charset="-122"/>
                <a:ea typeface="PingFang SC" charset="-122"/>
                <a:cs typeface="PingFang SC" charset="-122"/>
              </a:rPr>
              <a:t>微信公众号，</a:t>
            </a:r>
            <a:endParaRPr lang="en-US" altLang="zh-CN" sz="2000" dirty="0">
              <a:solidFill>
                <a:schemeClr val="bg1"/>
              </a:solidFill>
              <a:latin typeface="PingFang SC" charset="-122"/>
              <a:ea typeface="PingFang SC" charset="-122"/>
              <a:cs typeface="PingFang SC" charset="-122"/>
            </a:endParaRPr>
          </a:p>
          <a:p>
            <a:r>
              <a:rPr lang="zh-CN" altLang="en-US" sz="2000" dirty="0">
                <a:solidFill>
                  <a:schemeClr val="bg1"/>
                </a:solidFill>
                <a:latin typeface="PingFang SC" charset="-122"/>
                <a:ea typeface="PingFang SC" charset="-122"/>
                <a:cs typeface="PingFang SC" charset="-122"/>
              </a:rPr>
              <a:t>微博，</a:t>
            </a:r>
            <a:endParaRPr lang="en-US" altLang="zh-CN" sz="2000" dirty="0">
              <a:solidFill>
                <a:schemeClr val="bg1"/>
              </a:solidFill>
              <a:latin typeface="PingFang SC" charset="-122"/>
              <a:ea typeface="PingFang SC" charset="-122"/>
              <a:cs typeface="PingFang SC" charset="-122"/>
            </a:endParaRPr>
          </a:p>
          <a:p>
            <a:r>
              <a:rPr lang="zh-CN" altLang="en-US" sz="2000" dirty="0">
                <a:solidFill>
                  <a:schemeClr val="bg1"/>
                </a:solidFill>
                <a:latin typeface="PingFang SC" charset="-122"/>
                <a:ea typeface="PingFang SC" charset="-122"/>
                <a:cs typeface="PingFang SC" charset="-122"/>
              </a:rPr>
              <a:t>国家统计局网站，</a:t>
            </a:r>
            <a:endParaRPr lang="en-US" altLang="zh-CN" sz="2000" dirty="0">
              <a:solidFill>
                <a:schemeClr val="bg1"/>
              </a:solidFill>
              <a:latin typeface="PingFang SC" charset="-122"/>
              <a:ea typeface="PingFang SC" charset="-122"/>
              <a:cs typeface="PingFang SC" charset="-122"/>
            </a:endParaRPr>
          </a:p>
          <a:p>
            <a:r>
              <a:rPr lang="zh-CN" altLang="en-US" sz="2000" dirty="0">
                <a:solidFill>
                  <a:schemeClr val="bg1"/>
                </a:solidFill>
                <a:latin typeface="PingFang SC" charset="-122"/>
                <a:ea typeface="PingFang SC" charset="-122"/>
                <a:cs typeface="PingFang SC" charset="-122"/>
              </a:rPr>
              <a:t>新闻</a:t>
            </a:r>
            <a:r>
              <a:rPr lang="en-US" altLang="zh-CN" sz="2000" dirty="0">
                <a:solidFill>
                  <a:schemeClr val="bg1"/>
                </a:solidFill>
                <a:latin typeface="PingFang SC" charset="-122"/>
                <a:ea typeface="PingFang SC" charset="-122"/>
                <a:cs typeface="PingFang SC" charset="-122"/>
              </a:rPr>
              <a:t>APP</a:t>
            </a:r>
            <a:r>
              <a:rPr lang="zh-CN" altLang="en-US" sz="2000" dirty="0">
                <a:solidFill>
                  <a:schemeClr val="bg1"/>
                </a:solidFill>
                <a:latin typeface="PingFang SC" charset="-122"/>
                <a:ea typeface="PingFang SC" charset="-122"/>
                <a:cs typeface="PingFang SC" charset="-122"/>
              </a:rPr>
              <a:t>，</a:t>
            </a:r>
            <a:endParaRPr lang="en-US" altLang="zh-CN" sz="2000" dirty="0">
              <a:solidFill>
                <a:schemeClr val="bg1"/>
              </a:solidFill>
              <a:latin typeface="PingFang SC" charset="-122"/>
              <a:ea typeface="PingFang SC" charset="-122"/>
              <a:cs typeface="PingFang SC" charset="-122"/>
            </a:endParaRPr>
          </a:p>
          <a:p>
            <a:r>
              <a:rPr lang="zh-CN" altLang="en-US" sz="2000" dirty="0">
                <a:solidFill>
                  <a:schemeClr val="bg1"/>
                </a:solidFill>
                <a:latin typeface="PingFang SC" charset="-122"/>
                <a:ea typeface="PingFang SC" charset="-122"/>
                <a:cs typeface="PingFang SC" charset="-122"/>
              </a:rPr>
              <a:t>行业网站</a:t>
            </a:r>
            <a:r>
              <a:rPr lang="en-US" altLang="zh-CN" sz="2000" dirty="0">
                <a:solidFill>
                  <a:schemeClr val="bg1"/>
                </a:solidFill>
                <a:latin typeface="PingFang SC" charset="-122"/>
                <a:ea typeface="PingFang SC" charset="-122"/>
                <a:cs typeface="PingFang SC" charset="-122"/>
              </a:rPr>
              <a:t>…</a:t>
            </a:r>
            <a:endParaRPr lang="en-US" sz="2000" dirty="0">
              <a:solidFill>
                <a:schemeClr val="bg1"/>
              </a:solidFill>
              <a:latin typeface="PingFang SC" charset="-122"/>
              <a:ea typeface="PingFang SC" charset="-122"/>
              <a:cs typeface="PingFang SC" charset="-122"/>
            </a:endParaRPr>
          </a:p>
        </p:txBody>
      </p:sp>
      <p:sp>
        <p:nvSpPr>
          <p:cNvPr id="4" name="Slide Number Placeholder 3"/>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6709410" cy="6858000"/>
          </a:xfrm>
          <a:prstGeom prst="rect">
            <a:avLst/>
          </a:prstGeom>
        </p:spPr>
      </p:pic>
      <p:sp>
        <p:nvSpPr>
          <p:cNvPr id="7" name="Title 1"/>
          <p:cNvSpPr>
            <a:spLocks noGrp="1"/>
          </p:cNvSpPr>
          <p:nvPr>
            <p:ph type="title"/>
          </p:nvPr>
        </p:nvSpPr>
        <p:spPr>
          <a:xfrm>
            <a:off x="7392144" y="694721"/>
            <a:ext cx="5689848" cy="1325563"/>
          </a:xfrm>
        </p:spPr>
        <p:txBody>
          <a:bodyPr>
            <a:normAutofit/>
          </a:bodyPr>
          <a:lstStyle/>
          <a:p>
            <a:r>
              <a:rPr lang="zh-CN" altLang="en-US" sz="3600" b="1">
                <a:solidFill>
                  <a:schemeClr val="bg1"/>
                </a:solidFill>
                <a:latin typeface="PingFang SC" charset="-122"/>
                <a:ea typeface="PingFang SC" charset="-122"/>
                <a:cs typeface="PingFang SC" charset="-122"/>
              </a:rPr>
              <a:t>但信息并</a:t>
            </a:r>
            <a:r>
              <a:rPr lang="zh-CN" altLang="en-US" sz="3600" b="1" dirty="0">
                <a:solidFill>
                  <a:schemeClr val="bg1"/>
                </a:solidFill>
                <a:latin typeface="PingFang SC" charset="-122"/>
                <a:ea typeface="PingFang SC" charset="-122"/>
                <a:cs typeface="PingFang SC" charset="-122"/>
              </a:rPr>
              <a:t>不立即可用</a:t>
            </a:r>
            <a:endParaRPr lang="en-US" sz="3600" b="1" dirty="0">
              <a:solidFill>
                <a:schemeClr val="bg1"/>
              </a:solidFill>
              <a:latin typeface="PingFang SC" charset="-122"/>
              <a:ea typeface="PingFang SC" charset="-122"/>
              <a:cs typeface="PingFang SC" charset="-122"/>
            </a:endParaRPr>
          </a:p>
        </p:txBody>
      </p:sp>
      <p:sp>
        <p:nvSpPr>
          <p:cNvPr id="8" name="Text Placeholder 2"/>
          <p:cNvSpPr>
            <a:spLocks noGrp="1"/>
          </p:cNvSpPr>
          <p:nvPr>
            <p:ph type="body" idx="1"/>
          </p:nvPr>
        </p:nvSpPr>
        <p:spPr>
          <a:xfrm>
            <a:off x="7392144" y="2322195"/>
            <a:ext cx="3600400" cy="4351338"/>
          </a:xfrm>
        </p:spPr>
        <p:txBody>
          <a:bodyPr>
            <a:normAutofit/>
          </a:bodyPr>
          <a:lstStyle/>
          <a:p>
            <a:pPr>
              <a:lnSpc>
                <a:spcPct val="100000"/>
              </a:lnSpc>
              <a:spcBef>
                <a:spcPts val="0"/>
              </a:spcBef>
              <a:spcAft>
                <a:spcPts val="1200"/>
              </a:spcAft>
            </a:pPr>
            <a:r>
              <a:rPr lang="zh-CN" altLang="en-US" sz="2000" dirty="0">
                <a:solidFill>
                  <a:schemeClr val="bg1"/>
                </a:solidFill>
                <a:latin typeface="PingFang SC" charset="-122"/>
                <a:ea typeface="PingFang SC" charset="-122"/>
                <a:cs typeface="PingFang SC" charset="-122"/>
              </a:rPr>
              <a:t>超过</a:t>
            </a:r>
            <a:r>
              <a:rPr lang="en-US" altLang="zh-CN" sz="2000" dirty="0">
                <a:solidFill>
                  <a:schemeClr val="bg1"/>
                </a:solidFill>
                <a:latin typeface="PingFang SC" charset="-122"/>
                <a:ea typeface="PingFang SC" charset="-122"/>
                <a:cs typeface="PingFang SC" charset="-122"/>
              </a:rPr>
              <a:t>80%</a:t>
            </a:r>
            <a:r>
              <a:rPr lang="zh-CN" altLang="en-US" sz="2000" dirty="0">
                <a:solidFill>
                  <a:schemeClr val="bg1"/>
                </a:solidFill>
                <a:latin typeface="PingFang SC" charset="-122"/>
                <a:ea typeface="PingFang SC" charset="-122"/>
                <a:cs typeface="PingFang SC" charset="-122"/>
              </a:rPr>
              <a:t>的信息不是机器最擅长处理的结构化的数据，而是有大量</a:t>
            </a:r>
            <a:r>
              <a:rPr lang="en-US" altLang="zh-CN" sz="2000" dirty="0">
                <a:solidFill>
                  <a:schemeClr val="bg1"/>
                </a:solidFill>
                <a:latin typeface="PingFang SC" charset="-122"/>
                <a:ea typeface="PingFang SC" charset="-122"/>
                <a:cs typeface="PingFang SC" charset="-122"/>
              </a:rPr>
              <a:t>PDF</a:t>
            </a:r>
            <a:r>
              <a:rPr lang="zh-CN" altLang="en-US" sz="2000" dirty="0">
                <a:solidFill>
                  <a:schemeClr val="bg1"/>
                </a:solidFill>
                <a:latin typeface="PingFang SC" charset="-122"/>
                <a:ea typeface="PingFang SC" charset="-122"/>
                <a:cs typeface="PingFang SC" charset="-122"/>
              </a:rPr>
              <a:t>、照片等非结构化数据；</a:t>
            </a:r>
            <a:endParaRPr lang="en-US" altLang="zh-CN" sz="2000" dirty="0">
              <a:solidFill>
                <a:schemeClr val="bg1"/>
              </a:solidFill>
              <a:latin typeface="PingFang SC" charset="-122"/>
              <a:ea typeface="PingFang SC" charset="-122"/>
              <a:cs typeface="PingFang SC" charset="-122"/>
            </a:endParaRPr>
          </a:p>
          <a:p>
            <a:pPr>
              <a:lnSpc>
                <a:spcPct val="100000"/>
              </a:lnSpc>
              <a:spcBef>
                <a:spcPts val="0"/>
              </a:spcBef>
              <a:spcAft>
                <a:spcPts val="1200"/>
              </a:spcAft>
            </a:pPr>
            <a:r>
              <a:rPr lang="zh-CN" altLang="en-US" sz="2000" dirty="0">
                <a:solidFill>
                  <a:schemeClr val="bg1"/>
                </a:solidFill>
                <a:latin typeface="PingFang SC" charset="-122"/>
                <a:ea typeface="PingFang SC" charset="-122"/>
                <a:cs typeface="PingFang SC" charset="-122"/>
              </a:rPr>
              <a:t>数据孤岛导致利用效率不高，比如微博，微信，行业网站，电子书</a:t>
            </a:r>
            <a:r>
              <a:rPr lang="en-US" altLang="zh-CN" sz="2000" dirty="0">
                <a:solidFill>
                  <a:schemeClr val="bg1"/>
                </a:solidFill>
                <a:latin typeface="PingFang SC" charset="-122"/>
                <a:ea typeface="PingFang SC" charset="-122"/>
                <a:cs typeface="PingFang SC" charset="-122"/>
              </a:rPr>
              <a:t>;</a:t>
            </a:r>
            <a:endParaRPr lang="en-US" altLang="zh-CN" sz="2000" dirty="0">
              <a:solidFill>
                <a:schemeClr val="bg1"/>
              </a:solidFill>
              <a:latin typeface="PingFang SC" charset="-122"/>
              <a:ea typeface="PingFang SC" charset="-122"/>
              <a:cs typeface="PingFang SC" charset="-122"/>
            </a:endParaRPr>
          </a:p>
          <a:p>
            <a:pPr>
              <a:lnSpc>
                <a:spcPct val="100000"/>
              </a:lnSpc>
              <a:spcBef>
                <a:spcPts val="0"/>
              </a:spcBef>
              <a:spcAft>
                <a:spcPts val="1200"/>
              </a:spcAft>
            </a:pPr>
            <a:r>
              <a:rPr lang="zh-CN" altLang="en-US" sz="2000" dirty="0">
                <a:solidFill>
                  <a:schemeClr val="bg1"/>
                </a:solidFill>
                <a:latin typeface="PingFang SC" charset="-122"/>
                <a:ea typeface="PingFang SC" charset="-122"/>
                <a:cs typeface="PingFang SC" charset="-122"/>
              </a:rPr>
              <a:t>而任何行业研究、投资决策、资产管理、风险控制都需要对研究对象有全面、准确、快速的了解。</a:t>
            </a:r>
            <a:endParaRPr lang="en-US" sz="2000" dirty="0">
              <a:solidFill>
                <a:schemeClr val="bg1"/>
              </a:solidFill>
              <a:latin typeface="PingFang SC" charset="-122"/>
              <a:ea typeface="PingFang SC" charset="-122"/>
              <a:cs typeface="PingFang SC"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8789" y="2766219"/>
            <a:ext cx="10874423" cy="1325563"/>
          </a:xfrm>
          <a:effectLst>
            <a:reflection blurRad="6350" stA="52000" endA="300" endPos="35000" dir="5400000" sy="-100000" algn="bl" rotWithShape="0"/>
          </a:effectLst>
        </p:spPr>
        <p:txBody>
          <a:bodyPr>
            <a:normAutofit/>
          </a:bodyPr>
          <a:lstStyle/>
          <a:p>
            <a:pPr algn="ctr"/>
            <a:r>
              <a:rPr lang="en-US" altLang="zh-CN" dirty="0">
                <a:solidFill>
                  <a:schemeClr val="bg1"/>
                </a:solidFill>
                <a:latin typeface="PingFang SC" charset="-122"/>
                <a:ea typeface="PingFang SC" charset="-122"/>
                <a:cs typeface="PingFang SC" charset="-122"/>
              </a:rPr>
              <a:t>“</a:t>
            </a:r>
            <a:r>
              <a:rPr lang="zh-CN" altLang="en-US" dirty="0">
                <a:solidFill>
                  <a:schemeClr val="bg1"/>
                </a:solidFill>
                <a:latin typeface="PingFang SC" charset="-122"/>
                <a:ea typeface="PingFang SC" charset="-122"/>
                <a:cs typeface="PingFang SC" charset="-122"/>
              </a:rPr>
              <a:t>我们能不能建立金融领域的人工智能系统，让信息从存在到高效可用？”</a:t>
            </a:r>
            <a:endParaRPr lang="en-US" dirty="0">
              <a:solidFill>
                <a:schemeClr val="bg1"/>
              </a:solidFill>
              <a:latin typeface="PingFang SC" charset="-122"/>
              <a:ea typeface="PingFang SC" charset="-122"/>
              <a:cs typeface="PingFang SC" charset="-122"/>
            </a:endParaRPr>
          </a:p>
        </p:txBody>
      </p:sp>
      <p:sp>
        <p:nvSpPr>
          <p:cNvPr id="3" name="Slide Number Placeholder 2"/>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7" name="TextBox 6"/>
          <p:cNvSpPr txBox="1"/>
          <p:nvPr/>
        </p:nvSpPr>
        <p:spPr>
          <a:xfrm>
            <a:off x="4943872" y="3573016"/>
            <a:ext cx="92396"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3200" b="0" u="none" strike="noStrike" cap="none" spc="0" normalizeH="0" baseline="0" dirty="0">
              <a:ln>
                <a:noFill/>
              </a:ln>
              <a:solidFill>
                <a:srgbClr val="005493"/>
              </a:solidFill>
              <a:effectLst/>
              <a:uFillTx/>
              <a:latin typeface="PingFang SC Regular" charset="-122"/>
              <a:ea typeface="PingFang SC Regular" charset="-122"/>
              <a:cs typeface="PingFang SC Regular" charset="-122"/>
              <a:sym typeface="微软雅黑" panose="020B0503020204020204" charset="-122"/>
            </a:endParaRPr>
          </a:p>
        </p:txBody>
      </p:sp>
      <p:sp>
        <p:nvSpPr>
          <p:cNvPr id="8" name="Rectangle 7"/>
          <p:cNvSpPr/>
          <p:nvPr/>
        </p:nvSpPr>
        <p:spPr>
          <a:xfrm>
            <a:off x="0" y="0"/>
            <a:ext cx="3863752" cy="6858000"/>
          </a:xfrm>
          <a:prstGeom prst="rect">
            <a:avLst/>
          </a:prstGeom>
          <a:solidFill>
            <a:srgbClr val="4EACB4"/>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9" name="TextBox 8"/>
          <p:cNvSpPr txBox="1"/>
          <p:nvPr/>
        </p:nvSpPr>
        <p:spPr>
          <a:xfrm>
            <a:off x="1595521" y="3242034"/>
            <a:ext cx="1958290"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pPr>
            <a:r>
              <a:rPr kumimoji="0" lang="en-US" altLang="zh-CN" sz="2800" b="0" u="none" strike="noStrike" cap="none" spc="0" normalizeH="0" baseline="0" dirty="0">
                <a:ln>
                  <a:noFill/>
                </a:ln>
                <a:solidFill>
                  <a:schemeClr val="bg2">
                    <a:lumMod val="20000"/>
                    <a:lumOff val="80000"/>
                  </a:schemeClr>
                </a:solidFill>
                <a:effectLst/>
                <a:uFillTx/>
                <a:latin typeface="PingFang SC Regular" charset="-122"/>
                <a:ea typeface="PingFang SC Regular" charset="-122"/>
                <a:cs typeface="PingFang SC Regular" charset="-122"/>
                <a:sym typeface="微软雅黑" panose="020B0503020204020204" charset="-122"/>
              </a:rPr>
              <a:t>1.</a:t>
            </a:r>
            <a:r>
              <a:rPr kumimoji="0" lang="zh-CN" altLang="en-US" sz="2800" b="0" u="none" strike="noStrike" cap="none" spc="0" normalizeH="0" baseline="0" dirty="0">
                <a:ln>
                  <a:noFill/>
                </a:ln>
                <a:solidFill>
                  <a:schemeClr val="bg2">
                    <a:lumMod val="20000"/>
                    <a:lumOff val="80000"/>
                  </a:schemeClr>
                </a:solidFill>
                <a:effectLst/>
                <a:uFillTx/>
                <a:latin typeface="PingFang SC Regular" charset="-122"/>
                <a:ea typeface="PingFang SC Regular" charset="-122"/>
                <a:cs typeface="PingFang SC Regular" charset="-122"/>
                <a:sym typeface="微软雅黑" panose="020B0503020204020204" charset="-122"/>
              </a:rPr>
              <a:t> </a:t>
            </a:r>
            <a:r>
              <a:rPr lang="zh-CN" altLang="en-US" sz="2800" b="0" dirty="0">
                <a:solidFill>
                  <a:schemeClr val="bg2">
                    <a:lumMod val="20000"/>
                    <a:lumOff val="80000"/>
                  </a:schemeClr>
                </a:solidFill>
                <a:latin typeface="PingFang SC Regular" charset="-122"/>
                <a:ea typeface="PingFang SC Regular" charset="-122"/>
                <a:cs typeface="PingFang SC Regular" charset="-122"/>
              </a:rPr>
              <a:t>实现方法</a:t>
            </a:r>
            <a:endParaRPr kumimoji="0" lang="en-US" altLang="zh-CN" sz="2800" b="0" u="none" strike="noStrike" cap="none" spc="0" normalizeH="0" baseline="0" dirty="0">
              <a:ln>
                <a:noFill/>
              </a:ln>
              <a:solidFill>
                <a:schemeClr val="bg2">
                  <a:lumMod val="20000"/>
                  <a:lumOff val="80000"/>
                </a:schemeClr>
              </a:solidFill>
              <a:effectLst/>
              <a:uFillTx/>
              <a:latin typeface="PingFang SC Regular" charset="-122"/>
              <a:ea typeface="PingFang SC Regular" charset="-122"/>
              <a:cs typeface="PingFang SC Regular" charset="-122"/>
              <a:sym typeface="微软雅黑" panose="020B0503020204020204" charset="-122"/>
            </a:endParaRPr>
          </a:p>
          <a:p>
            <a:pPr marL="0" marR="0" indent="0" algn="r" defTabSz="914400" rtl="0" fontAlgn="auto" latinLnBrk="0" hangingPunct="0">
              <a:lnSpc>
                <a:spcPct val="100000"/>
              </a:lnSpc>
              <a:spcBef>
                <a:spcPts val="0"/>
              </a:spcBef>
              <a:spcAft>
                <a:spcPts val="0"/>
              </a:spcAft>
              <a:buClrTx/>
              <a:buSzTx/>
              <a:buFontTx/>
              <a:buNone/>
            </a:pPr>
            <a:endParaRPr lang="en-US" sz="2800" b="0" dirty="0">
              <a:solidFill>
                <a:schemeClr val="bg2">
                  <a:lumMod val="20000"/>
                  <a:lumOff val="80000"/>
                </a:schemeClr>
              </a:solidFill>
              <a:latin typeface="PingFang SC Regular" charset="-122"/>
              <a:ea typeface="PingFang SC Regular" charset="-122"/>
              <a:cs typeface="PingFang SC Regular" charset="-122"/>
            </a:endParaRPr>
          </a:p>
          <a:p>
            <a:pPr marL="0" marR="0" indent="0" algn="r" defTabSz="914400" rtl="0" fontAlgn="auto" latinLnBrk="0" hangingPunct="0">
              <a:lnSpc>
                <a:spcPct val="100000"/>
              </a:lnSpc>
              <a:spcBef>
                <a:spcPts val="0"/>
              </a:spcBef>
              <a:spcAft>
                <a:spcPts val="0"/>
              </a:spcAft>
              <a:buClrTx/>
              <a:buSzTx/>
              <a:buFontTx/>
              <a:buNone/>
            </a:pPr>
            <a:r>
              <a:rPr kumimoji="0" lang="en-US" altLang="zh-CN" sz="2800" b="0" u="none" strike="noStrike" cap="none" spc="0" normalizeH="0" baseline="0" dirty="0">
                <a:ln>
                  <a:noFill/>
                </a:ln>
                <a:solidFill>
                  <a:schemeClr val="bg2">
                    <a:lumMod val="20000"/>
                    <a:lumOff val="80000"/>
                  </a:schemeClr>
                </a:solidFill>
                <a:effectLst/>
                <a:uFillTx/>
                <a:latin typeface="PingFang SC Regular" charset="-122"/>
                <a:ea typeface="PingFang SC Regular" charset="-122"/>
                <a:cs typeface="PingFang SC Regular" charset="-122"/>
                <a:sym typeface="微软雅黑" panose="020B0503020204020204" charset="-122"/>
              </a:rPr>
              <a:t>2.</a:t>
            </a:r>
            <a:r>
              <a:rPr kumimoji="0" lang="zh-CN" altLang="en-US" sz="2800" b="0" u="none" strike="noStrike" cap="none" spc="0" normalizeH="0" baseline="0" dirty="0">
                <a:ln>
                  <a:noFill/>
                </a:ln>
                <a:solidFill>
                  <a:schemeClr val="bg2">
                    <a:lumMod val="20000"/>
                    <a:lumOff val="80000"/>
                  </a:schemeClr>
                </a:solidFill>
                <a:effectLst/>
                <a:uFillTx/>
                <a:latin typeface="PingFang SC Regular" charset="-122"/>
                <a:ea typeface="PingFang SC Regular" charset="-122"/>
                <a:cs typeface="PingFang SC Regular" charset="-122"/>
                <a:sym typeface="微软雅黑" panose="020B0503020204020204" charset="-122"/>
              </a:rPr>
              <a:t> </a:t>
            </a:r>
            <a:r>
              <a:rPr lang="zh-CN" altLang="en-US" sz="2800" b="0" dirty="0">
                <a:solidFill>
                  <a:schemeClr val="bg2">
                    <a:lumMod val="20000"/>
                    <a:lumOff val="80000"/>
                  </a:schemeClr>
                </a:solidFill>
                <a:latin typeface="PingFang SC Regular" charset="-122"/>
                <a:ea typeface="PingFang SC Regular" charset="-122"/>
                <a:cs typeface="PingFang SC Regular" charset="-122"/>
              </a:rPr>
              <a:t>应用场景</a:t>
            </a:r>
            <a:endParaRPr kumimoji="0" lang="en-US" altLang="zh-CN" sz="2800" b="0" u="none" strike="noStrike" cap="none" spc="0" normalizeH="0" baseline="0" dirty="0">
              <a:ln>
                <a:noFill/>
              </a:ln>
              <a:solidFill>
                <a:schemeClr val="bg2">
                  <a:lumMod val="20000"/>
                  <a:lumOff val="80000"/>
                </a:schemeClr>
              </a:solidFill>
              <a:effectLst/>
              <a:uFillTx/>
              <a:latin typeface="PingFang SC Regular" charset="-122"/>
              <a:ea typeface="PingFang SC Regular" charset="-122"/>
              <a:cs typeface="PingFang SC Regular" charset="-122"/>
              <a:sym typeface="微软雅黑" panose="020B0503020204020204" charset="-122"/>
            </a:endParaRPr>
          </a:p>
          <a:p>
            <a:pPr marL="0" marR="0" indent="0" algn="r" defTabSz="914400" rtl="0" fontAlgn="auto" latinLnBrk="0" hangingPunct="0">
              <a:lnSpc>
                <a:spcPct val="100000"/>
              </a:lnSpc>
              <a:spcBef>
                <a:spcPts val="0"/>
              </a:spcBef>
              <a:spcAft>
                <a:spcPts val="0"/>
              </a:spcAft>
              <a:buClrTx/>
              <a:buSzTx/>
              <a:buFontTx/>
              <a:buNone/>
            </a:pPr>
            <a:endParaRPr lang="en-US" sz="2800" b="0" dirty="0">
              <a:solidFill>
                <a:schemeClr val="bg2">
                  <a:lumMod val="20000"/>
                  <a:lumOff val="80000"/>
                </a:schemeClr>
              </a:solidFill>
              <a:latin typeface="PingFang SC Regular" charset="-122"/>
              <a:ea typeface="PingFang SC Regular" charset="-122"/>
              <a:cs typeface="PingFang SC Regular" charset="-122"/>
            </a:endParaRPr>
          </a:p>
          <a:p>
            <a:pPr marL="0" marR="0" indent="0" algn="r" defTabSz="914400" rtl="0" fontAlgn="auto" latinLnBrk="0" hangingPunct="0">
              <a:lnSpc>
                <a:spcPct val="100000"/>
              </a:lnSpc>
              <a:spcBef>
                <a:spcPts val="0"/>
              </a:spcBef>
              <a:spcAft>
                <a:spcPts val="0"/>
              </a:spcAft>
              <a:buClrTx/>
              <a:buSzTx/>
              <a:buFontTx/>
              <a:buNone/>
            </a:pPr>
            <a:r>
              <a:rPr lang="en-US" altLang="zh-CN" sz="2800" b="0" dirty="0">
                <a:solidFill>
                  <a:schemeClr val="bg2">
                    <a:lumMod val="20000"/>
                    <a:lumOff val="80000"/>
                  </a:schemeClr>
                </a:solidFill>
                <a:latin typeface="PingFang SC Regular" charset="-122"/>
                <a:ea typeface="PingFang SC Regular" charset="-122"/>
                <a:cs typeface="PingFang SC Regular" charset="-122"/>
              </a:rPr>
              <a:t>3.</a:t>
            </a:r>
            <a:r>
              <a:rPr lang="zh-CN" altLang="en-US" sz="2800" b="0" dirty="0">
                <a:solidFill>
                  <a:schemeClr val="bg2">
                    <a:lumMod val="20000"/>
                    <a:lumOff val="80000"/>
                  </a:schemeClr>
                </a:solidFill>
                <a:latin typeface="PingFang SC Regular" charset="-122"/>
                <a:ea typeface="PingFang SC Regular" charset="-122"/>
                <a:cs typeface="PingFang SC Regular" charset="-122"/>
              </a:rPr>
              <a:t> 技术指标</a:t>
            </a:r>
            <a:endParaRPr lang="en-US" altLang="zh-CN" sz="2800" b="0" dirty="0">
              <a:solidFill>
                <a:schemeClr val="bg2">
                  <a:lumMod val="20000"/>
                  <a:lumOff val="80000"/>
                </a:schemeClr>
              </a:solidFill>
              <a:latin typeface="PingFang SC Regular" charset="-122"/>
              <a:ea typeface="PingFang SC Regular" charset="-122"/>
              <a:cs typeface="PingFang SC Regular" charset="-122"/>
            </a:endParaRPr>
          </a:p>
          <a:p>
            <a:pPr marL="0" marR="0" indent="0" algn="r" defTabSz="914400" rtl="0" fontAlgn="auto" latinLnBrk="0" hangingPunct="0">
              <a:lnSpc>
                <a:spcPct val="100000"/>
              </a:lnSpc>
              <a:spcBef>
                <a:spcPts val="0"/>
              </a:spcBef>
              <a:spcAft>
                <a:spcPts val="0"/>
              </a:spcAft>
              <a:buClrTx/>
              <a:buSzTx/>
              <a:buFontTx/>
              <a:buNone/>
            </a:pPr>
            <a:endParaRPr kumimoji="0" lang="en-US" sz="2800" b="0" u="none" strike="noStrike" cap="none" spc="0" normalizeH="0" baseline="0" dirty="0">
              <a:ln>
                <a:noFill/>
              </a:ln>
              <a:solidFill>
                <a:schemeClr val="bg2">
                  <a:lumMod val="20000"/>
                  <a:lumOff val="80000"/>
                </a:schemeClr>
              </a:solidFill>
              <a:effectLst/>
              <a:uFillTx/>
              <a:latin typeface="PingFang SC Regular" charset="-122"/>
              <a:ea typeface="PingFang SC Regular" charset="-122"/>
              <a:cs typeface="PingFang SC Regular" charset="-122"/>
              <a:sym typeface="微软雅黑" panose="020B0503020204020204" charset="-122"/>
            </a:endParaRPr>
          </a:p>
          <a:p>
            <a:pPr marL="0" marR="0" indent="0" algn="r" defTabSz="914400" rtl="0" fontAlgn="auto" latinLnBrk="0" hangingPunct="0">
              <a:lnSpc>
                <a:spcPct val="100000"/>
              </a:lnSpc>
              <a:spcBef>
                <a:spcPts val="0"/>
              </a:spcBef>
              <a:spcAft>
                <a:spcPts val="0"/>
              </a:spcAft>
              <a:buClrTx/>
              <a:buSzTx/>
              <a:buFontTx/>
              <a:buNone/>
            </a:pPr>
            <a:r>
              <a:rPr lang="en-US" altLang="zh-CN" sz="2800" b="0" dirty="0">
                <a:solidFill>
                  <a:schemeClr val="bg2">
                    <a:lumMod val="20000"/>
                    <a:lumOff val="80000"/>
                  </a:schemeClr>
                </a:solidFill>
                <a:latin typeface="PingFang SC Regular" charset="-122"/>
                <a:ea typeface="PingFang SC Regular" charset="-122"/>
                <a:cs typeface="PingFang SC Regular" charset="-122"/>
              </a:rPr>
              <a:t>4.</a:t>
            </a:r>
            <a:r>
              <a:rPr lang="zh-CN" altLang="en-US" sz="2800" b="0" dirty="0">
                <a:solidFill>
                  <a:schemeClr val="bg2">
                    <a:lumMod val="20000"/>
                    <a:lumOff val="80000"/>
                  </a:schemeClr>
                </a:solidFill>
                <a:latin typeface="PingFang SC Regular" charset="-122"/>
                <a:ea typeface="PingFang SC Regular" charset="-122"/>
                <a:cs typeface="PingFang SC Regular" charset="-122"/>
              </a:rPr>
              <a:t> 团队介绍</a:t>
            </a:r>
            <a:endParaRPr kumimoji="0" lang="en-US" sz="2800" b="0" u="none" strike="noStrike" cap="none" spc="0" normalizeH="0" baseline="0" dirty="0">
              <a:ln>
                <a:noFill/>
              </a:ln>
              <a:solidFill>
                <a:schemeClr val="bg2">
                  <a:lumMod val="20000"/>
                  <a:lumOff val="80000"/>
                </a:schemeClr>
              </a:solidFill>
              <a:effectLst/>
              <a:uFillTx/>
              <a:latin typeface="PingFang SC Regular" charset="-122"/>
              <a:ea typeface="PingFang SC Regular" charset="-122"/>
              <a:cs typeface="PingFang SC Regular" charset="-122"/>
              <a:sym typeface="微软雅黑" panose="020B0503020204020204" charset="-122"/>
            </a:endParaRPr>
          </a:p>
        </p:txBody>
      </p:sp>
      <p:sp>
        <p:nvSpPr>
          <p:cNvPr id="10" name="TextBox 9"/>
          <p:cNvSpPr txBox="1"/>
          <p:nvPr/>
        </p:nvSpPr>
        <p:spPr>
          <a:xfrm>
            <a:off x="4943872" y="3242034"/>
            <a:ext cx="33239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36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今天分享的内容</a:t>
            </a:r>
            <a:endParaRPr kumimoji="0" lang="en-US" sz="36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pic>
        <p:nvPicPr>
          <p:cNvPr id="11" name="Picture 10"/>
          <p:cNvPicPr>
            <a:picLocks noChangeAspect="1"/>
          </p:cNvPicPr>
          <p:nvPr/>
        </p:nvPicPr>
        <p:blipFill>
          <a:blip r:embed="rId1"/>
          <a:stretch>
            <a:fillRect/>
          </a:stretch>
        </p:blipFill>
        <p:spPr>
          <a:xfrm>
            <a:off x="5036268" y="2255397"/>
            <a:ext cx="821146" cy="821146"/>
          </a:xfrm>
          <a:prstGeom prst="rect">
            <a:avLst/>
          </a:prstGeom>
        </p:spPr>
      </p:pic>
      <p:cxnSp>
        <p:nvCxnSpPr>
          <p:cNvPr id="15" name="Straight Connector 14"/>
          <p:cNvCxnSpPr/>
          <p:nvPr/>
        </p:nvCxnSpPr>
        <p:spPr>
          <a:xfrm flipH="1">
            <a:off x="1415480" y="5589240"/>
            <a:ext cx="2138331" cy="0"/>
          </a:xfrm>
          <a:prstGeom prst="line">
            <a:avLst/>
          </a:prstGeom>
          <a:noFill/>
          <a:ln w="25400" cap="flat">
            <a:solidFill>
              <a:schemeClr val="bg2">
                <a:lumMod val="20000"/>
                <a:lumOff val="80000"/>
              </a:schemeClr>
            </a:solidFill>
            <a:prstDash val="sysDash"/>
            <a:miter lim="800000"/>
            <a:tailEnd type="none"/>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flipH="1">
            <a:off x="1415480" y="4725144"/>
            <a:ext cx="2138331" cy="0"/>
          </a:xfrm>
          <a:prstGeom prst="line">
            <a:avLst/>
          </a:prstGeom>
          <a:noFill/>
          <a:ln w="25400" cap="flat">
            <a:solidFill>
              <a:schemeClr val="bg2">
                <a:lumMod val="20000"/>
                <a:lumOff val="80000"/>
              </a:schemeClr>
            </a:solidFill>
            <a:prstDash val="sysDash"/>
            <a:miter lim="800000"/>
            <a:tailEnd type="none"/>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flipH="1">
            <a:off x="1437389" y="3826807"/>
            <a:ext cx="2138331" cy="0"/>
          </a:xfrm>
          <a:prstGeom prst="line">
            <a:avLst/>
          </a:prstGeom>
          <a:noFill/>
          <a:ln w="25400" cap="flat">
            <a:solidFill>
              <a:schemeClr val="bg2">
                <a:lumMod val="20000"/>
                <a:lumOff val="80000"/>
              </a:schemeClr>
            </a:solidFill>
            <a:prstDash val="sysDash"/>
            <a:miter lim="800000"/>
            <a:tailEnd type="none"/>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flipH="1">
            <a:off x="1415480" y="6404292"/>
            <a:ext cx="2138331" cy="0"/>
          </a:xfrm>
          <a:prstGeom prst="line">
            <a:avLst/>
          </a:prstGeom>
          <a:noFill/>
          <a:ln w="25400" cap="flat">
            <a:solidFill>
              <a:schemeClr val="bg2">
                <a:lumMod val="20000"/>
                <a:lumOff val="80000"/>
              </a:schemeClr>
            </a:solidFill>
            <a:prstDash val="sysDash"/>
            <a:miter lim="800000"/>
            <a:tailEnd type="none"/>
          </a:ln>
          <a:effectLst/>
          <a:sp3d/>
        </p:spPr>
        <p:style>
          <a:lnRef idx="0">
            <a:scrgbClr r="0" g="0" b="0"/>
          </a:lnRef>
          <a:fillRef idx="0">
            <a:scrgbClr r="0" g="0" b="0"/>
          </a:fillRef>
          <a:effectRef idx="0">
            <a:scrgbClr r="0" g="0" b="0"/>
          </a:effectRef>
          <a:fontRef idx="none"/>
        </p:style>
      </p:cxn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130" name="文本框 9"/>
          <p:cNvSpPr txBox="1"/>
          <p:nvPr/>
        </p:nvSpPr>
        <p:spPr>
          <a:xfrm>
            <a:off x="3219697" y="3013502"/>
            <a:ext cx="5752607" cy="830997"/>
          </a:xfrm>
          <a:prstGeom prst="rect">
            <a:avLst/>
          </a:prstGeom>
          <a:noFill/>
          <a:ln w="12700">
            <a:miter lim="400000"/>
          </a:ln>
        </p:spPr>
        <p:txBody>
          <a:bodyPr wrap="square" lIns="45719" rIns="4571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ctr">
              <a:defRPr sz="4800">
                <a:solidFill>
                  <a:srgbClr val="4EACB4"/>
                </a:solidFill>
                <a:latin typeface="PingFang SC Regular" charset="-122"/>
                <a:ea typeface="PingFang SC Regular" charset="-122"/>
                <a:cs typeface="PingFang SC Regular" charset="-122"/>
              </a:defRPr>
            </a:lvl1pPr>
          </a:lstStyle>
          <a:p>
            <a:r>
              <a:rPr lang="en-US" altLang="zh-CN" dirty="0"/>
              <a:t>1.</a:t>
            </a:r>
            <a:r>
              <a:rPr lang="zh-CN" altLang="en-US" dirty="0"/>
              <a:t> 实现方法</a:t>
            </a:r>
            <a:endParaRPr dirty="0"/>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34" name="Picture 33"/>
          <p:cNvPicPr>
            <a:picLocks noChangeAspect="1"/>
          </p:cNvPicPr>
          <p:nvPr/>
        </p:nvPicPr>
        <p:blipFill>
          <a:blip r:embed="rId1"/>
          <a:stretch>
            <a:fillRect/>
          </a:stretch>
        </p:blipFill>
        <p:spPr>
          <a:xfrm>
            <a:off x="3751320" y="2492896"/>
            <a:ext cx="4462861" cy="3536609"/>
          </a:xfrm>
          <a:prstGeom prst="rect">
            <a:avLst/>
          </a:prstGeom>
          <a:effectLst>
            <a:reflection blurRad="6350" stA="52000" endA="300" endPos="35000" dir="5400000" sy="-100000" algn="bl" rotWithShape="0"/>
          </a:effectLst>
        </p:spPr>
      </p:pic>
      <p:pic>
        <p:nvPicPr>
          <p:cNvPr id="3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750" y="2492896"/>
            <a:ext cx="2620384" cy="3536609"/>
          </a:xfrm>
          <a:prstGeom prst="rect">
            <a:avLst/>
          </a:prstGeom>
          <a:noFill/>
          <a:ln>
            <a:noFill/>
          </a:ln>
          <a:effectLst>
            <a:outerShdw blurRad="63500" dist="38099" dir="2700000" algn="ctr" rotWithShape="0">
              <a:srgbClr val="000000">
                <a:alpha val="74998"/>
              </a:srgbClr>
            </a:outerShdw>
            <a:reflection blurRad="6350" stA="52000" endA="300" endPos="35000" dir="5400000" sy="-100000" algn="bl" rotWithShape="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Lst>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1258" y="2377208"/>
            <a:ext cx="2702543" cy="1382363"/>
          </a:xfrm>
          <a:prstGeom prst="rect">
            <a:avLst/>
          </a:prstGeom>
          <a:effectLst>
            <a:reflection blurRad="6350" stA="52000" endA="300" endPos="35000" dir="5400000" sy="-100000" algn="bl" rotWithShape="0"/>
          </a:effectLst>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1257" y="3910191"/>
            <a:ext cx="2702544" cy="2003705"/>
          </a:xfrm>
          <a:prstGeom prst="rect">
            <a:avLst/>
          </a:prstGeom>
          <a:effectLst>
            <a:reflection blurRad="6350" stA="52000" endA="300" endPos="35000" dir="5400000" sy="-100000" algn="bl" rotWithShape="0"/>
          </a:effectLst>
        </p:spPr>
      </p:pic>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
        <p:nvSpPr>
          <p:cNvPr id="9" name="标题 1"/>
          <p:cNvSpPr txBox="1"/>
          <p:nvPr/>
        </p:nvSpPr>
        <p:spPr>
          <a:xfrm>
            <a:off x="3378192" y="908720"/>
            <a:ext cx="5209116" cy="646331"/>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3600">
                <a:solidFill>
                  <a:schemeClr val="bg1"/>
                </a:solidFill>
                <a:latin typeface="Heiti SC Light" charset="-122"/>
                <a:ea typeface="Heiti SC Light" charset="-122"/>
                <a:cs typeface="Heiti SC Light" charset="-122"/>
              </a:defRPr>
            </a:lvl1pPr>
          </a:lstStyle>
          <a:p>
            <a:r>
              <a:rPr lang="en-US" altLang="zh-CN" dirty="0"/>
              <a:t>1.</a:t>
            </a:r>
            <a:r>
              <a:rPr lang="zh-CN" altLang="en-US" dirty="0"/>
              <a:t> 数据非结构化到结构化</a:t>
            </a:r>
            <a:endParaRPr lang="zh-CN" alt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5" name="文本框 11"/>
          <p:cNvSpPr txBox="1"/>
          <p:nvPr/>
        </p:nvSpPr>
        <p:spPr>
          <a:xfrm>
            <a:off x="684531" y="548680"/>
            <a:ext cx="4317847" cy="584775"/>
          </a:xfrm>
          <a:prstGeom prst="rect">
            <a:avLst/>
          </a:prstGeom>
          <a:ln w="12700">
            <a:miter lim="400000"/>
          </a:ln>
        </p:spPr>
        <p:txBody>
          <a:bodyPr wrap="none" lIns="45719" rIns="45719">
            <a:spAutoFit/>
          </a:bodyPr>
          <a:lstStyle/>
          <a:p>
            <a:r>
              <a:rPr lang="zh-CN" altLang="en-US" dirty="0">
                <a:solidFill>
                  <a:schemeClr val="bg1"/>
                </a:solidFill>
              </a:rPr>
              <a:t>数据非结构化到结构化</a:t>
            </a:r>
            <a:endParaRPr lang="zh-CN" altLang="en-US" dirty="0">
              <a:solidFill>
                <a:schemeClr val="bg1"/>
              </a:solidFill>
            </a:endParaRPr>
          </a:p>
        </p:txBody>
      </p:sp>
      <p:sp>
        <p:nvSpPr>
          <p:cNvPr id="25" name="Rounded Rectangle 24"/>
          <p:cNvSpPr/>
          <p:nvPr/>
        </p:nvSpPr>
        <p:spPr>
          <a:xfrm>
            <a:off x="685419" y="2414775"/>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照片</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29" name="Rounded Rectangle 28"/>
          <p:cNvSpPr/>
          <p:nvPr/>
        </p:nvSpPr>
        <p:spPr>
          <a:xfrm>
            <a:off x="683178" y="5369604"/>
            <a:ext cx="2748526"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各种文字类文本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1" name="Rounded Rectangle 30"/>
          <p:cNvSpPr/>
          <p:nvPr/>
        </p:nvSpPr>
        <p:spPr>
          <a:xfrm>
            <a:off x="2575584" y="2415152"/>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图像文本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3" name="Rounded Rectangle 32"/>
          <p:cNvSpPr/>
          <p:nvPr/>
        </p:nvSpPr>
        <p:spPr>
          <a:xfrm>
            <a:off x="4475243"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TXT</a:t>
            </a: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5" name="Rounded Rectangle 34"/>
          <p:cNvSpPr/>
          <p:nvPr/>
        </p:nvSpPr>
        <p:spPr>
          <a:xfrm>
            <a:off x="6339570"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结构化文本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7" name="Rounded Rectangle 36"/>
          <p:cNvSpPr/>
          <p:nvPr/>
        </p:nvSpPr>
        <p:spPr>
          <a:xfrm>
            <a:off x="8224287"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a:ln>
                  <a:noFill/>
                </a:ln>
                <a:solidFill>
                  <a:schemeClr val="bg1"/>
                </a:solidFill>
                <a:effectLst/>
                <a:uFillTx/>
                <a:latin typeface="Heiti SC Light" charset="-122"/>
                <a:ea typeface="Heiti SC Light" charset="-122"/>
                <a:cs typeface="Heiti SC Light" charset="-122"/>
                <a:sym typeface="Calibri" panose="020F0502020204030204"/>
              </a:rPr>
              <a:t>可视化图表</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38" name="Straight Arrow Connector 37"/>
          <p:cNvCxnSpPr/>
          <p:nvPr/>
        </p:nvCxnSpPr>
        <p:spPr>
          <a:xfrm>
            <a:off x="7985490" y="3486249"/>
            <a:ext cx="238349"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1" name="Rounded Rectangle 40"/>
          <p:cNvSpPr/>
          <p:nvPr/>
        </p:nvSpPr>
        <p:spPr>
          <a:xfrm>
            <a:off x="685418" y="1698808"/>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en-US" altLang="zh-CN" sz="2400" dirty="0">
                <a:solidFill>
                  <a:schemeClr val="bg1"/>
                </a:solidFill>
                <a:latin typeface="Heiti SC Light" charset="-122"/>
                <a:ea typeface="Heiti SC Light" charset="-122"/>
                <a:cs typeface="Heiti SC Light" charset="-122"/>
                <a:sym typeface="Calibri" panose="020F0502020204030204"/>
              </a:rPr>
              <a:t>PDF</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42" name="Rounded Rectangle 41"/>
          <p:cNvSpPr/>
          <p:nvPr/>
        </p:nvSpPr>
        <p:spPr>
          <a:xfrm>
            <a:off x="685418" y="3145227"/>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截图</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44" name="Rounded Rectangle 43"/>
          <p:cNvSpPr/>
          <p:nvPr/>
        </p:nvSpPr>
        <p:spPr>
          <a:xfrm>
            <a:off x="10109006"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a:ln>
                  <a:noFill/>
                </a:ln>
                <a:solidFill>
                  <a:schemeClr val="bg1"/>
                </a:solidFill>
                <a:effectLst/>
                <a:uFillTx/>
                <a:latin typeface="Heiti SC Light" charset="-122"/>
                <a:ea typeface="Heiti SC Light" charset="-122"/>
                <a:cs typeface="Heiti SC Light" charset="-122"/>
                <a:sym typeface="Calibri" panose="020F0502020204030204"/>
              </a:rPr>
              <a:t>生成报告</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45" name="Straight Arrow Connector 44"/>
          <p:cNvCxnSpPr/>
          <p:nvPr/>
        </p:nvCxnSpPr>
        <p:spPr>
          <a:xfrm>
            <a:off x="2334546" y="2040934"/>
            <a:ext cx="241038" cy="648538"/>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p:cNvCxnSpPr/>
          <p:nvPr/>
        </p:nvCxnSpPr>
        <p:spPr>
          <a:xfrm>
            <a:off x="2331339" y="2689095"/>
            <a:ext cx="244245" cy="377"/>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7" name="Straight Arrow Connector 46"/>
          <p:cNvCxnSpPr/>
          <p:nvPr/>
        </p:nvCxnSpPr>
        <p:spPr>
          <a:xfrm flipV="1">
            <a:off x="2331338" y="2689472"/>
            <a:ext cx="244246" cy="73007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8" name="Straight Arrow Connector 47"/>
          <p:cNvCxnSpPr/>
          <p:nvPr/>
        </p:nvCxnSpPr>
        <p:spPr>
          <a:xfrm>
            <a:off x="4221504" y="2689472"/>
            <a:ext cx="232005" cy="796776"/>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9" name="Straight Arrow Connector 48"/>
          <p:cNvCxnSpPr/>
          <p:nvPr/>
        </p:nvCxnSpPr>
        <p:spPr>
          <a:xfrm flipV="1">
            <a:off x="3431704" y="3486251"/>
            <a:ext cx="1021805" cy="2157673"/>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6121163" y="3486249"/>
            <a:ext cx="218407"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9870207" y="3486249"/>
            <a:ext cx="238799"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7" name="Slide Number Placeholder 6"/>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5" name="文本框 11"/>
          <p:cNvSpPr txBox="1"/>
          <p:nvPr/>
        </p:nvSpPr>
        <p:spPr>
          <a:xfrm>
            <a:off x="684531" y="548680"/>
            <a:ext cx="4317847" cy="584775"/>
          </a:xfrm>
          <a:prstGeom prst="rect">
            <a:avLst/>
          </a:prstGeom>
          <a:ln w="12700">
            <a:miter lim="400000"/>
          </a:ln>
        </p:spPr>
        <p:txBody>
          <a:bodyPr wrap="none" lIns="45719" rIns="45719">
            <a:spAutoFit/>
          </a:bodyPr>
          <a:lstStyle/>
          <a:p>
            <a:r>
              <a:rPr lang="zh-CN" altLang="en-US" dirty="0">
                <a:solidFill>
                  <a:schemeClr val="bg1"/>
                </a:solidFill>
              </a:rPr>
              <a:t>数据非结构化到结构化</a:t>
            </a:r>
            <a:endParaRPr lang="zh-CN" altLang="en-US" dirty="0">
              <a:solidFill>
                <a:schemeClr val="bg1"/>
              </a:solidFill>
            </a:endParaRPr>
          </a:p>
        </p:txBody>
      </p:sp>
      <p:sp>
        <p:nvSpPr>
          <p:cNvPr id="52" name="Rounded Rectangle 51"/>
          <p:cNvSpPr/>
          <p:nvPr/>
        </p:nvSpPr>
        <p:spPr>
          <a:xfrm>
            <a:off x="685419" y="2414775"/>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照片</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53" name="Rounded Rectangle 52"/>
          <p:cNvSpPr/>
          <p:nvPr/>
        </p:nvSpPr>
        <p:spPr>
          <a:xfrm>
            <a:off x="683178" y="5369604"/>
            <a:ext cx="2748526"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各种文字类文本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54" name="Rounded Rectangle 53"/>
          <p:cNvSpPr/>
          <p:nvPr/>
        </p:nvSpPr>
        <p:spPr>
          <a:xfrm>
            <a:off x="2575584" y="2415152"/>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图像文本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55" name="Rounded Rectangle 54"/>
          <p:cNvSpPr/>
          <p:nvPr/>
        </p:nvSpPr>
        <p:spPr>
          <a:xfrm>
            <a:off x="4475243"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TXT</a:t>
            </a: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56" name="Rounded Rectangle 55"/>
          <p:cNvSpPr/>
          <p:nvPr/>
        </p:nvSpPr>
        <p:spPr>
          <a:xfrm>
            <a:off x="6339570"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结构化文本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57" name="Rounded Rectangle 56"/>
          <p:cNvSpPr/>
          <p:nvPr/>
        </p:nvSpPr>
        <p:spPr>
          <a:xfrm>
            <a:off x="8224287"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a:ln>
                  <a:noFill/>
                </a:ln>
                <a:solidFill>
                  <a:schemeClr val="bg1"/>
                </a:solidFill>
                <a:effectLst/>
                <a:uFillTx/>
                <a:latin typeface="Heiti SC Light" charset="-122"/>
                <a:ea typeface="Heiti SC Light" charset="-122"/>
                <a:cs typeface="Heiti SC Light" charset="-122"/>
                <a:sym typeface="Calibri" panose="020F0502020204030204"/>
              </a:rPr>
              <a:t>可视化图表</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58" name="Straight Arrow Connector 57"/>
          <p:cNvCxnSpPr/>
          <p:nvPr/>
        </p:nvCxnSpPr>
        <p:spPr>
          <a:xfrm>
            <a:off x="7985490" y="3486249"/>
            <a:ext cx="238349"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59" name="Rounded Rectangle 58"/>
          <p:cNvSpPr/>
          <p:nvPr/>
        </p:nvSpPr>
        <p:spPr>
          <a:xfrm>
            <a:off x="685418" y="1698808"/>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en-US" altLang="zh-CN" sz="2400" dirty="0">
                <a:solidFill>
                  <a:schemeClr val="bg1"/>
                </a:solidFill>
                <a:latin typeface="Heiti SC Light" charset="-122"/>
                <a:ea typeface="Heiti SC Light" charset="-122"/>
                <a:cs typeface="Heiti SC Light" charset="-122"/>
                <a:sym typeface="Calibri" panose="020F0502020204030204"/>
              </a:rPr>
              <a:t>PDF</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60" name="Rounded Rectangle 59"/>
          <p:cNvSpPr/>
          <p:nvPr/>
        </p:nvSpPr>
        <p:spPr>
          <a:xfrm>
            <a:off x="685418" y="3145227"/>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截图</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61" name="Rounded Rectangle 60"/>
          <p:cNvSpPr/>
          <p:nvPr/>
        </p:nvSpPr>
        <p:spPr>
          <a:xfrm>
            <a:off x="10109006"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a:ln>
                  <a:noFill/>
                </a:ln>
                <a:solidFill>
                  <a:schemeClr val="bg1"/>
                </a:solidFill>
                <a:effectLst/>
                <a:uFillTx/>
                <a:latin typeface="Heiti SC Light" charset="-122"/>
                <a:ea typeface="Heiti SC Light" charset="-122"/>
                <a:cs typeface="Heiti SC Light" charset="-122"/>
                <a:sym typeface="Calibri" panose="020F0502020204030204"/>
              </a:rPr>
              <a:t>生成报告</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62" name="Straight Arrow Connector 61"/>
          <p:cNvCxnSpPr/>
          <p:nvPr/>
        </p:nvCxnSpPr>
        <p:spPr>
          <a:xfrm>
            <a:off x="2334546" y="2040934"/>
            <a:ext cx="241038" cy="648538"/>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3" name="Straight Arrow Connector 62"/>
          <p:cNvCxnSpPr/>
          <p:nvPr/>
        </p:nvCxnSpPr>
        <p:spPr>
          <a:xfrm>
            <a:off x="2331339" y="2689095"/>
            <a:ext cx="244245" cy="377"/>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4" name="Straight Arrow Connector 63"/>
          <p:cNvCxnSpPr/>
          <p:nvPr/>
        </p:nvCxnSpPr>
        <p:spPr>
          <a:xfrm flipV="1">
            <a:off x="2331338" y="2689472"/>
            <a:ext cx="244246" cy="73007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6" name="Straight Arrow Connector 65"/>
          <p:cNvCxnSpPr/>
          <p:nvPr/>
        </p:nvCxnSpPr>
        <p:spPr>
          <a:xfrm>
            <a:off x="4221504" y="2689472"/>
            <a:ext cx="232005" cy="796776"/>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7" name="Straight Arrow Connector 66"/>
          <p:cNvCxnSpPr/>
          <p:nvPr/>
        </p:nvCxnSpPr>
        <p:spPr>
          <a:xfrm flipV="1">
            <a:off x="3431704" y="3486251"/>
            <a:ext cx="1021805" cy="2157673"/>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8" name="Straight Arrow Connector 67"/>
          <p:cNvCxnSpPr/>
          <p:nvPr/>
        </p:nvCxnSpPr>
        <p:spPr>
          <a:xfrm>
            <a:off x="6121163" y="3486249"/>
            <a:ext cx="218407"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9" name="Straight Arrow Connector 68"/>
          <p:cNvCxnSpPr/>
          <p:nvPr/>
        </p:nvCxnSpPr>
        <p:spPr>
          <a:xfrm>
            <a:off x="9870207" y="3486249"/>
            <a:ext cx="238799"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70" name="Oval 69"/>
          <p:cNvSpPr/>
          <p:nvPr/>
        </p:nvSpPr>
        <p:spPr>
          <a:xfrm>
            <a:off x="2460408" y="1109082"/>
            <a:ext cx="3986202" cy="3986202"/>
          </a:xfrm>
          <a:prstGeom prst="ellipse">
            <a:avLst/>
          </a:prstGeom>
          <a:noFill/>
          <a:ln w="38100" cap="flat">
            <a:solidFill>
              <a:srgbClr val="C00000"/>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71" name="TextBox 70"/>
          <p:cNvSpPr txBox="1"/>
          <p:nvPr/>
        </p:nvSpPr>
        <p:spPr>
          <a:xfrm>
            <a:off x="4400638" y="1973128"/>
            <a:ext cx="1733806"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C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图表识别</a:t>
            </a:r>
            <a:endParaRPr kumimoji="0" lang="en-US" altLang="zh-CN" sz="3200" b="1" i="0" u="none" strike="noStrike" cap="none" spc="0" normalizeH="0" baseline="0" dirty="0">
              <a:ln>
                <a:noFill/>
              </a:ln>
              <a:solidFill>
                <a:srgbClr val="C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C00000"/>
                </a:solidFill>
              </a:rPr>
              <a:t>文字识别</a:t>
            </a:r>
            <a:endParaRPr kumimoji="0" lang="en-US" sz="3200" b="1" i="0" u="none" strike="noStrike" cap="none" spc="0" normalizeH="0" baseline="0" dirty="0">
              <a:ln>
                <a:noFill/>
              </a:ln>
              <a:solidFill>
                <a:srgbClr val="C00000"/>
              </a:solidFill>
              <a:effectLst/>
              <a:uFillTx/>
              <a:sym typeface="微软雅黑" panose="020B0503020204020204" charset="-122"/>
            </a:endParaRPr>
          </a:p>
        </p:txBody>
      </p:sp>
      <p:sp>
        <p:nvSpPr>
          <p:cNvPr id="6" name="Slide Number Placeholder 5"/>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5"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6862" t="5541" r="5668" b="2661"/>
          <a:stretch>
            <a:fillRect/>
          </a:stretch>
        </p:blipFill>
        <p:spPr bwMode="auto">
          <a:xfrm>
            <a:off x="551385" y="1412776"/>
            <a:ext cx="3528392" cy="5112568"/>
          </a:xfrm>
          <a:prstGeom prst="rect">
            <a:avLst/>
          </a:prstGeom>
          <a:noFill/>
          <a:ln>
            <a:noFill/>
          </a:ln>
          <a:effectLst>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Lst>
        </p:spPr>
      </p:pic>
      <p:sp>
        <p:nvSpPr>
          <p:cNvPr id="6" name="Rectangle 4"/>
          <p:cNvSpPr>
            <a:spLocks noChangeArrowheads="1"/>
          </p:cNvSpPr>
          <p:nvPr/>
        </p:nvSpPr>
        <p:spPr bwMode="auto">
          <a:xfrm>
            <a:off x="650875" y="2065458"/>
            <a:ext cx="3284885" cy="1665167"/>
          </a:xfrm>
          <a:prstGeom prst="rect">
            <a:avLst/>
          </a:prstGeom>
          <a:noFill/>
          <a:ln w="3816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104" y="1800278"/>
            <a:ext cx="4824537" cy="1930347"/>
          </a:xfrm>
          <a:prstGeom prst="rect">
            <a:avLst/>
          </a:prstGeom>
          <a:noFill/>
          <a:ln>
            <a:noFill/>
          </a:ln>
          <a:effectLst>
            <a:outerShdw blurRad="63500" dist="38099" dir="2700000" algn="ctr" rotWithShape="0">
              <a:srgbClr val="000000">
                <a:alpha val="74998"/>
              </a:srgbClr>
            </a:outerShdw>
            <a:reflection blurRad="6350" stA="52000" endA="300" endPos="35000" dir="5400000" sy="-100000" algn="bl" rotWithShape="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Lst>
        </p:spPr>
      </p:pic>
      <p:sp>
        <p:nvSpPr>
          <p:cNvPr id="8" name="Rectangle 6"/>
          <p:cNvSpPr>
            <a:spLocks noChangeArrowheads="1"/>
          </p:cNvSpPr>
          <p:nvPr/>
        </p:nvSpPr>
        <p:spPr bwMode="auto">
          <a:xfrm>
            <a:off x="667954" y="3981795"/>
            <a:ext cx="3267806" cy="1679453"/>
          </a:xfrm>
          <a:prstGeom prst="rect">
            <a:avLst/>
          </a:prstGeom>
          <a:noFill/>
          <a:ln w="3816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104" y="3981795"/>
            <a:ext cx="6146453" cy="1967485"/>
          </a:xfrm>
          <a:prstGeom prst="rect">
            <a:avLst/>
          </a:prstGeom>
          <a:noFill/>
          <a:ln>
            <a:noFill/>
          </a:ln>
          <a:effectLst>
            <a:outerShdw blurRad="63500" dist="38099" dir="2700000" algn="ctr" rotWithShape="0">
              <a:srgbClr val="000000">
                <a:alpha val="74998"/>
              </a:srgbClr>
            </a:outerShdw>
            <a:reflection blurRad="6350" stA="52000" endA="300" endPos="35000" dir="5400000" sy="-100000" algn="bl" rotWithShape="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Lst>
        </p:spPr>
      </p:pic>
      <p:sp>
        <p:nvSpPr>
          <p:cNvPr id="10" name="Line 8"/>
          <p:cNvSpPr>
            <a:spLocks noChangeShapeType="1"/>
          </p:cNvSpPr>
          <p:nvPr/>
        </p:nvSpPr>
        <p:spPr bwMode="auto">
          <a:xfrm>
            <a:off x="4217358" y="2798927"/>
            <a:ext cx="857729" cy="0"/>
          </a:xfrm>
          <a:prstGeom prst="line">
            <a:avLst/>
          </a:prstGeom>
          <a:noFill/>
          <a:ln w="38100" cap="flat">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2" name="文本框 11"/>
          <p:cNvSpPr txBox="1"/>
          <p:nvPr/>
        </p:nvSpPr>
        <p:spPr>
          <a:xfrm>
            <a:off x="684531" y="548680"/>
            <a:ext cx="1733806" cy="584775"/>
          </a:xfrm>
          <a:prstGeom prst="rect">
            <a:avLst/>
          </a:prstGeom>
          <a:ln w="12700">
            <a:miter lim="400000"/>
          </a:ln>
        </p:spPr>
        <p:txBody>
          <a:bodyPr wrap="none" lIns="45719" rIns="45719">
            <a:spAutoFit/>
          </a:bodyPr>
          <a:lstStyle/>
          <a:p>
            <a:r>
              <a:rPr lang="zh-CN" altLang="en-US" dirty="0">
                <a:solidFill>
                  <a:srgbClr val="FFFFFF"/>
                </a:solidFill>
                <a:latin typeface="PingFang SC Regular" charset="-122"/>
                <a:ea typeface="PingFang SC Regular" charset="-122"/>
                <a:cs typeface="PingFang SC Regular" charset="-122"/>
              </a:rPr>
              <a:t>图表识别</a:t>
            </a:r>
            <a:endParaRPr lang="zh-CN" altLang="en-US" dirty="0">
              <a:solidFill>
                <a:srgbClr val="FFFFFF"/>
              </a:solidFill>
              <a:latin typeface="PingFang SC Regular" charset="-122"/>
              <a:ea typeface="PingFang SC Regular" charset="-122"/>
              <a:cs typeface="PingFang SC Regular" charset="-122"/>
            </a:endParaRPr>
          </a:p>
        </p:txBody>
      </p:sp>
      <p:sp>
        <p:nvSpPr>
          <p:cNvPr id="14" name="Oval 13"/>
          <p:cNvSpPr/>
          <p:nvPr/>
        </p:nvSpPr>
        <p:spPr>
          <a:xfrm>
            <a:off x="416680" y="1814288"/>
            <a:ext cx="457200" cy="457200"/>
          </a:xfrm>
          <a:prstGeom prst="ellipse">
            <a:avLst/>
          </a:prstGeom>
          <a:solidFill>
            <a:schemeClr val="accent2">
              <a:lumMod val="20000"/>
              <a:lumOff val="80000"/>
            </a:schemeClr>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dirty="0">
                <a:solidFill>
                  <a:srgbClr val="C00000"/>
                </a:solidFill>
                <a:latin typeface="PingFang SC Semibold" charset="-122"/>
                <a:ea typeface="PingFang SC Semibold" charset="-122"/>
                <a:cs typeface="PingFang SC Semibold" charset="-122"/>
                <a:sym typeface="Calibri" panose="020F0502020204030204"/>
              </a:rPr>
              <a:t>1</a:t>
            </a:r>
            <a:endParaRPr lang="en-US" sz="1800" dirty="0">
              <a:solidFill>
                <a:srgbClr val="C00000"/>
              </a:solidFill>
              <a:latin typeface="PingFang SC Semibold" charset="-122"/>
              <a:ea typeface="PingFang SC Semibold" charset="-122"/>
              <a:cs typeface="PingFang SC Semibold" charset="-122"/>
              <a:sym typeface="Calibri" panose="020F0502020204030204"/>
            </a:endParaRPr>
          </a:p>
        </p:txBody>
      </p:sp>
      <p:sp>
        <p:nvSpPr>
          <p:cNvPr id="16" name="Oval 15"/>
          <p:cNvSpPr/>
          <p:nvPr/>
        </p:nvSpPr>
        <p:spPr>
          <a:xfrm>
            <a:off x="455931" y="3838396"/>
            <a:ext cx="457200" cy="457200"/>
          </a:xfrm>
          <a:prstGeom prst="ellipse">
            <a:avLst/>
          </a:prstGeom>
          <a:solidFill>
            <a:schemeClr val="accent2">
              <a:lumMod val="20000"/>
              <a:lumOff val="80000"/>
            </a:schemeClr>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dirty="0">
                <a:solidFill>
                  <a:srgbClr val="C00000"/>
                </a:solidFill>
                <a:latin typeface="PingFang SC Semibold" charset="-122"/>
                <a:ea typeface="PingFang SC Semibold" charset="-122"/>
                <a:cs typeface="PingFang SC Semibold" charset="-122"/>
                <a:sym typeface="Calibri" panose="020F0502020204030204"/>
              </a:rPr>
              <a:t>2</a:t>
            </a:r>
            <a:endParaRPr lang="en-US" sz="1800" dirty="0">
              <a:solidFill>
                <a:srgbClr val="C00000"/>
              </a:solidFill>
              <a:latin typeface="PingFang SC Semibold" charset="-122"/>
              <a:ea typeface="PingFang SC Semibold" charset="-122"/>
              <a:cs typeface="PingFang SC Semibold" charset="-122"/>
              <a:sym typeface="Calibri" panose="020F0502020204030204"/>
            </a:endParaRPr>
          </a:p>
        </p:txBody>
      </p:sp>
      <p:sp>
        <p:nvSpPr>
          <p:cNvPr id="18" name="Rectangle 4"/>
          <p:cNvSpPr>
            <a:spLocks noChangeArrowheads="1"/>
          </p:cNvSpPr>
          <p:nvPr/>
        </p:nvSpPr>
        <p:spPr bwMode="auto">
          <a:xfrm>
            <a:off x="5503935" y="1988840"/>
            <a:ext cx="4539706" cy="1720232"/>
          </a:xfrm>
          <a:prstGeom prst="rect">
            <a:avLst/>
          </a:prstGeom>
          <a:noFill/>
          <a:ln w="3816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sp>
        <p:nvSpPr>
          <p:cNvPr id="19" name="Rectangle 6"/>
          <p:cNvSpPr>
            <a:spLocks noChangeArrowheads="1"/>
          </p:cNvSpPr>
          <p:nvPr/>
        </p:nvSpPr>
        <p:spPr bwMode="auto">
          <a:xfrm>
            <a:off x="5536624" y="4149080"/>
            <a:ext cx="5784371" cy="1800200"/>
          </a:xfrm>
          <a:prstGeom prst="rect">
            <a:avLst/>
          </a:prstGeom>
          <a:noFill/>
          <a:ln w="3816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sp>
        <p:nvSpPr>
          <p:cNvPr id="15" name="Oval 14"/>
          <p:cNvSpPr/>
          <p:nvPr/>
        </p:nvSpPr>
        <p:spPr>
          <a:xfrm>
            <a:off x="5275335" y="1714908"/>
            <a:ext cx="457200" cy="457200"/>
          </a:xfrm>
          <a:prstGeom prst="ellipse">
            <a:avLst/>
          </a:prstGeom>
          <a:solidFill>
            <a:schemeClr val="accent2">
              <a:lumMod val="20000"/>
              <a:lumOff val="80000"/>
            </a:schemeClr>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dirty="0">
                <a:solidFill>
                  <a:srgbClr val="C00000"/>
                </a:solidFill>
                <a:latin typeface="PingFang SC Semibold" charset="-122"/>
                <a:ea typeface="PingFang SC Semibold" charset="-122"/>
                <a:cs typeface="PingFang SC Semibold" charset="-122"/>
                <a:sym typeface="Calibri" panose="020F0502020204030204"/>
              </a:rPr>
              <a:t>1</a:t>
            </a:r>
            <a:endParaRPr lang="en-US" sz="1800" dirty="0">
              <a:solidFill>
                <a:srgbClr val="C00000"/>
              </a:solidFill>
              <a:latin typeface="PingFang SC Semibold" charset="-122"/>
              <a:ea typeface="PingFang SC Semibold" charset="-122"/>
              <a:cs typeface="PingFang SC Semibold" charset="-122"/>
              <a:sym typeface="Calibri" panose="020F0502020204030204"/>
            </a:endParaRPr>
          </a:p>
        </p:txBody>
      </p:sp>
      <p:sp>
        <p:nvSpPr>
          <p:cNvPr id="17" name="Oval 16"/>
          <p:cNvSpPr/>
          <p:nvPr/>
        </p:nvSpPr>
        <p:spPr>
          <a:xfrm>
            <a:off x="5308024" y="3923127"/>
            <a:ext cx="457200" cy="457200"/>
          </a:xfrm>
          <a:prstGeom prst="ellipse">
            <a:avLst/>
          </a:prstGeom>
          <a:solidFill>
            <a:schemeClr val="accent2">
              <a:lumMod val="20000"/>
              <a:lumOff val="80000"/>
            </a:schemeClr>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dirty="0">
                <a:solidFill>
                  <a:srgbClr val="C00000"/>
                </a:solidFill>
                <a:latin typeface="PingFang SC Semibold" charset="-122"/>
                <a:ea typeface="PingFang SC Semibold" charset="-122"/>
                <a:cs typeface="PingFang SC Semibold" charset="-122"/>
                <a:sym typeface="Calibri" panose="020F0502020204030204"/>
              </a:rPr>
              <a:t>2</a:t>
            </a:r>
            <a:endParaRPr lang="en-US" sz="1800" dirty="0">
              <a:solidFill>
                <a:srgbClr val="C00000"/>
              </a:solidFill>
              <a:latin typeface="PingFang SC Semibold" charset="-122"/>
              <a:ea typeface="PingFang SC Semibold" charset="-122"/>
              <a:cs typeface="PingFang SC Semibold" charset="-122"/>
              <a:sym typeface="Calibri" panose="020F0502020204030204"/>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
        <p:nvSpPr>
          <p:cNvPr id="20" name="Line 8"/>
          <p:cNvSpPr>
            <a:spLocks noChangeShapeType="1"/>
          </p:cNvSpPr>
          <p:nvPr/>
        </p:nvSpPr>
        <p:spPr bwMode="auto">
          <a:xfrm>
            <a:off x="4217358" y="4941168"/>
            <a:ext cx="857729" cy="0"/>
          </a:xfrm>
          <a:prstGeom prst="line">
            <a:avLst/>
          </a:prstGeom>
          <a:noFill/>
          <a:ln w="38100" cap="flat">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5" name="文本框 11"/>
          <p:cNvSpPr txBox="1"/>
          <p:nvPr/>
        </p:nvSpPr>
        <p:spPr>
          <a:xfrm>
            <a:off x="695400" y="183553"/>
            <a:ext cx="1733806" cy="584775"/>
          </a:xfrm>
          <a:prstGeom prst="rect">
            <a:avLst/>
          </a:prstGeom>
          <a:ln w="12700">
            <a:miter lim="400000"/>
          </a:ln>
        </p:spPr>
        <p:txBody>
          <a:bodyPr wrap="none" lIns="45719" rIns="45719">
            <a:spAutoFit/>
          </a:bodyPr>
          <a:lstStyle/>
          <a:p>
            <a:r>
              <a:rPr lang="zh-CN" altLang="en-US" dirty="0">
                <a:solidFill>
                  <a:srgbClr val="FFFFFF"/>
                </a:solidFill>
                <a:latin typeface="PingFang SC Regular" charset="-122"/>
                <a:ea typeface="PingFang SC Regular" charset="-122"/>
                <a:cs typeface="PingFang SC Regular" charset="-122"/>
              </a:rPr>
              <a:t>图表识别</a:t>
            </a:r>
            <a:endParaRPr lang="en-US" altLang="zh-CN" dirty="0">
              <a:solidFill>
                <a:srgbClr val="FFFFFF"/>
              </a:solidFill>
              <a:latin typeface="PingFang SC Regular" charset="-122"/>
              <a:ea typeface="PingFang SC Regular" charset="-122"/>
              <a:cs typeface="PingFang SC Regular" charset="-122"/>
            </a:endParaRPr>
          </a:p>
        </p:txBody>
      </p:sp>
      <p:pic>
        <p:nvPicPr>
          <p:cNvPr id="23" name="Picture 22"/>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6983" t="3238" r="2594"/>
          <a:stretch>
            <a:fillRect/>
          </a:stretch>
        </p:blipFill>
        <p:spPr bwMode="auto">
          <a:xfrm>
            <a:off x="834316" y="861100"/>
            <a:ext cx="3716853" cy="5646861"/>
          </a:xfrm>
          <a:prstGeom prst="rect">
            <a:avLst/>
          </a:prstGeom>
          <a:noFill/>
          <a:ln>
            <a:noFill/>
          </a:ln>
          <a:effectLst>
            <a:outerShdw blurRad="63500" dist="38099" dir="2700000" algn="ctr" rotWithShape="0">
              <a:srgbClr val="000000">
                <a:alpha val="74998"/>
              </a:srgbClr>
            </a:outerShdw>
            <a:reflection blurRad="6350" stA="52000" endA="300" endPos="35000" dir="5400000" sy="-100000" algn="bl" rotWithShape="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Lst>
        </p:spPr>
      </p:pic>
      <p:sp>
        <p:nvSpPr>
          <p:cNvPr id="24" name="Rectangle 4"/>
          <p:cNvSpPr>
            <a:spLocks noChangeArrowheads="1"/>
          </p:cNvSpPr>
          <p:nvPr/>
        </p:nvSpPr>
        <p:spPr bwMode="auto">
          <a:xfrm>
            <a:off x="990744" y="1268760"/>
            <a:ext cx="3326314" cy="3168353"/>
          </a:xfrm>
          <a:prstGeom prst="rect">
            <a:avLst/>
          </a:prstGeom>
          <a:noFill/>
          <a:ln w="3810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pic>
        <p:nvPicPr>
          <p:cNvPr id="3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386" y="1266564"/>
            <a:ext cx="4526501" cy="2842115"/>
          </a:xfrm>
          <a:prstGeom prst="rect">
            <a:avLst/>
          </a:prstGeom>
          <a:noFill/>
          <a:ln>
            <a:noFill/>
          </a:ln>
          <a:effectLst>
            <a:outerShdw blurRad="63500" dist="38099" dir="2700000" algn="ctr" rotWithShape="0">
              <a:srgbClr val="000000">
                <a:alpha val="74998"/>
              </a:srgbClr>
            </a:outerShdw>
            <a:reflection blurRad="6350" stA="52000" endA="300" endPos="35000" dir="5400000" sy="-100000" algn="bl" rotWithShape="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Lst>
        </p:spPr>
      </p:pic>
      <p:pic>
        <p:nvPicPr>
          <p:cNvPr id="3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981" y="4797152"/>
            <a:ext cx="4464496" cy="1693379"/>
          </a:xfrm>
          <a:prstGeom prst="rect">
            <a:avLst/>
          </a:prstGeom>
          <a:noFill/>
          <a:ln w="9525" cap="flat">
            <a:solidFill>
              <a:srgbClr val="3465A4"/>
            </a:solidFill>
            <a:round/>
          </a:ln>
          <a:effectLst>
            <a:outerShdw blurRad="63500" dist="38099" dir="2700000" algn="ctr" rotWithShape="0">
              <a:srgbClr val="000000">
                <a:alpha val="74998"/>
              </a:srgbClr>
            </a:outerShdw>
            <a:reflection blurRad="6350" stA="52000" endA="300" endPos="35000" dir="5400000" sy="-100000" algn="bl" rotWithShape="0"/>
          </a:effectLst>
          <a:extLst>
            <a:ext uri="{909E8E84-426E-40DD-AFC4-6F175D3DCCD1}">
              <a14:hiddenFill xmlns:a14="http://schemas.microsoft.com/office/drawing/2010/main">
                <a:blipFill dpi="0" rotWithShape="0">
                  <a:blip/>
                  <a:srcRect/>
                  <a:stretch>
                    <a:fillRect/>
                  </a:stretch>
                </a:blipFill>
              </a14:hiddenFill>
            </a:ext>
          </a:extLst>
        </p:spPr>
      </p:pic>
      <p:sp>
        <p:nvSpPr>
          <p:cNvPr id="11" name="Oval 10"/>
          <p:cNvSpPr>
            <a:spLocks noChangeAspect="1"/>
          </p:cNvSpPr>
          <p:nvPr/>
        </p:nvSpPr>
        <p:spPr>
          <a:xfrm>
            <a:off x="762144" y="1037964"/>
            <a:ext cx="457200" cy="457200"/>
          </a:xfrm>
          <a:prstGeom prst="ellipse">
            <a:avLst/>
          </a:prstGeom>
          <a:solidFill>
            <a:schemeClr val="accent2">
              <a:lumMod val="20000"/>
              <a:lumOff val="80000"/>
            </a:schemeClr>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dirty="0">
                <a:solidFill>
                  <a:srgbClr val="C00000"/>
                </a:solidFill>
                <a:latin typeface="PingFang SC Semibold" charset="-122"/>
                <a:ea typeface="PingFang SC Semibold" charset="-122"/>
                <a:cs typeface="PingFang SC Semibold" charset="-122"/>
                <a:sym typeface="Calibri" panose="020F0502020204030204"/>
              </a:rPr>
              <a:t>1</a:t>
            </a:r>
            <a:endParaRPr lang="en-US" sz="1800" dirty="0">
              <a:solidFill>
                <a:srgbClr val="C00000"/>
              </a:solidFill>
              <a:latin typeface="PingFang SC Semibold" charset="-122"/>
              <a:ea typeface="PingFang SC Semibold" charset="-122"/>
              <a:cs typeface="PingFang SC Semibold" charset="-122"/>
              <a:sym typeface="Calibri" panose="020F0502020204030204"/>
            </a:endParaRPr>
          </a:p>
        </p:txBody>
      </p:sp>
      <p:sp>
        <p:nvSpPr>
          <p:cNvPr id="2" name="Oval 1"/>
          <p:cNvSpPr/>
          <p:nvPr/>
        </p:nvSpPr>
        <p:spPr>
          <a:xfrm>
            <a:off x="3163888" y="4866601"/>
            <a:ext cx="1373217" cy="1554480"/>
          </a:xfrm>
          <a:prstGeom prst="ellips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 name="Oval 12"/>
          <p:cNvSpPr>
            <a:spLocks noChangeAspect="1"/>
          </p:cNvSpPr>
          <p:nvPr/>
        </p:nvSpPr>
        <p:spPr>
          <a:xfrm>
            <a:off x="5925373" y="1037964"/>
            <a:ext cx="457200" cy="457200"/>
          </a:xfrm>
          <a:prstGeom prst="ellipse">
            <a:avLst/>
          </a:prstGeom>
          <a:solidFill>
            <a:schemeClr val="accent2">
              <a:lumMod val="20000"/>
              <a:lumOff val="80000"/>
            </a:schemeClr>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dirty="0">
                <a:solidFill>
                  <a:srgbClr val="C00000"/>
                </a:solidFill>
                <a:latin typeface="PingFang SC Semibold" charset="-122"/>
                <a:ea typeface="PingFang SC Semibold" charset="-122"/>
                <a:cs typeface="PingFang SC Semibold" charset="-122"/>
                <a:sym typeface="Calibri" panose="020F0502020204030204"/>
              </a:rPr>
              <a:t>1</a:t>
            </a:r>
            <a:endParaRPr lang="en-US" sz="1800" dirty="0">
              <a:solidFill>
                <a:srgbClr val="C00000"/>
              </a:solidFill>
              <a:latin typeface="PingFang SC Semibold" charset="-122"/>
              <a:ea typeface="PingFang SC Semibold" charset="-122"/>
              <a:cs typeface="PingFang SC Semibold" charset="-122"/>
              <a:sym typeface="Calibri" panose="020F0502020204030204"/>
            </a:endParaRPr>
          </a:p>
        </p:txBody>
      </p:sp>
      <p:sp>
        <p:nvSpPr>
          <p:cNvPr id="14" name="Oval 13"/>
          <p:cNvSpPr>
            <a:spLocks noChangeAspect="1"/>
          </p:cNvSpPr>
          <p:nvPr/>
        </p:nvSpPr>
        <p:spPr>
          <a:xfrm>
            <a:off x="3143672" y="4596874"/>
            <a:ext cx="457200" cy="519348"/>
          </a:xfrm>
          <a:prstGeom prst="ellipse">
            <a:avLst/>
          </a:prstGeom>
          <a:solidFill>
            <a:schemeClr val="accent2">
              <a:lumMod val="20000"/>
              <a:lumOff val="80000"/>
            </a:schemeClr>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dirty="0">
                <a:solidFill>
                  <a:srgbClr val="C00000"/>
                </a:solidFill>
                <a:latin typeface="PingFang SC Semibold" charset="-122"/>
                <a:ea typeface="PingFang SC Semibold" charset="-122"/>
                <a:cs typeface="PingFang SC Semibold" charset="-122"/>
                <a:sym typeface="Calibri" panose="020F0502020204030204"/>
              </a:rPr>
              <a:t>2</a:t>
            </a:r>
            <a:endParaRPr lang="en-US" sz="1800" dirty="0">
              <a:solidFill>
                <a:srgbClr val="C00000"/>
              </a:solidFill>
              <a:latin typeface="PingFang SC Semibold" charset="-122"/>
              <a:ea typeface="PingFang SC Semibold" charset="-122"/>
              <a:cs typeface="PingFang SC Semibold" charset="-122"/>
              <a:sym typeface="Calibri" panose="020F0502020204030204"/>
            </a:endParaRPr>
          </a:p>
        </p:txBody>
      </p:sp>
      <p:sp>
        <p:nvSpPr>
          <p:cNvPr id="15" name="Oval 14"/>
          <p:cNvSpPr/>
          <p:nvPr/>
        </p:nvSpPr>
        <p:spPr>
          <a:xfrm>
            <a:off x="9468341" y="5116222"/>
            <a:ext cx="1373217" cy="1554480"/>
          </a:xfrm>
          <a:prstGeom prst="ellips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Oval 15"/>
          <p:cNvSpPr>
            <a:spLocks noChangeAspect="1"/>
          </p:cNvSpPr>
          <p:nvPr/>
        </p:nvSpPr>
        <p:spPr>
          <a:xfrm>
            <a:off x="9472707" y="4866601"/>
            <a:ext cx="457200" cy="519348"/>
          </a:xfrm>
          <a:prstGeom prst="ellipse">
            <a:avLst/>
          </a:prstGeom>
          <a:solidFill>
            <a:schemeClr val="accent2">
              <a:lumMod val="20000"/>
              <a:lumOff val="80000"/>
            </a:schemeClr>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dirty="0">
                <a:solidFill>
                  <a:srgbClr val="C00000"/>
                </a:solidFill>
                <a:latin typeface="PingFang SC Semibold" charset="-122"/>
                <a:ea typeface="PingFang SC Semibold" charset="-122"/>
                <a:cs typeface="PingFang SC Semibold" charset="-122"/>
                <a:sym typeface="Calibri" panose="020F0502020204030204"/>
              </a:rPr>
              <a:t>2</a:t>
            </a:r>
            <a:endParaRPr lang="en-US" sz="1800" dirty="0">
              <a:solidFill>
                <a:srgbClr val="C00000"/>
              </a:solidFill>
              <a:latin typeface="PingFang SC Semibold" charset="-122"/>
              <a:ea typeface="PingFang SC Semibold" charset="-122"/>
              <a:cs typeface="PingFang SC Semibold" charset="-122"/>
              <a:sym typeface="Calibri" panose="020F0502020204030204"/>
            </a:endParaRPr>
          </a:p>
        </p:txBody>
      </p:sp>
      <p:sp>
        <p:nvSpPr>
          <p:cNvPr id="17" name="Rectangle 4"/>
          <p:cNvSpPr>
            <a:spLocks noChangeArrowheads="1"/>
          </p:cNvSpPr>
          <p:nvPr/>
        </p:nvSpPr>
        <p:spPr bwMode="auto">
          <a:xfrm>
            <a:off x="6400849" y="1450026"/>
            <a:ext cx="4280037" cy="2658654"/>
          </a:xfrm>
          <a:prstGeom prst="rect">
            <a:avLst/>
          </a:prstGeom>
          <a:noFill/>
          <a:ln w="3816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sp>
        <p:nvSpPr>
          <p:cNvPr id="18" name="Line 8"/>
          <p:cNvSpPr>
            <a:spLocks noChangeShapeType="1"/>
          </p:cNvSpPr>
          <p:nvPr/>
        </p:nvSpPr>
        <p:spPr bwMode="auto">
          <a:xfrm>
            <a:off x="4810789" y="2798927"/>
            <a:ext cx="1279525" cy="1588"/>
          </a:xfrm>
          <a:prstGeom prst="line">
            <a:avLst/>
          </a:prstGeom>
          <a:noFill/>
          <a:ln w="38100" cap="flat">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9" name="Line 8"/>
          <p:cNvSpPr>
            <a:spLocks noChangeShapeType="1"/>
          </p:cNvSpPr>
          <p:nvPr/>
        </p:nvSpPr>
        <p:spPr bwMode="auto">
          <a:xfrm>
            <a:off x="4810789" y="5643841"/>
            <a:ext cx="1279525" cy="1588"/>
          </a:xfrm>
          <a:prstGeom prst="line">
            <a:avLst/>
          </a:prstGeom>
          <a:noFill/>
          <a:ln w="38100" cap="flat">
            <a:solidFill>
              <a:srgbClr val="C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3" name="Slide Number Placeholder 2"/>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TextBox 9"/>
          <p:cNvSpPr txBox="1"/>
          <p:nvPr/>
        </p:nvSpPr>
        <p:spPr>
          <a:xfrm>
            <a:off x="6240016" y="1720841"/>
            <a:ext cx="4606387"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50000"/>
              </a:lnSpc>
              <a:spcBef>
                <a:spcPts val="0"/>
              </a:spcBef>
              <a:spcAft>
                <a:spcPts val="0"/>
              </a:spcAft>
              <a:buClrTx/>
              <a:buSzTx/>
              <a:buFontTx/>
              <a:buNone/>
            </a:pPr>
            <a:r>
              <a:rPr kumimoji="0" lang="zh-CN" altLang="en-US" sz="4800" u="none" strike="noStrike" cap="none" spc="0" normalizeH="0" baseline="0" dirty="0">
                <a:ln>
                  <a:noFill/>
                </a:ln>
                <a:solidFill>
                  <a:srgbClr val="9E3284"/>
                </a:solidFill>
                <a:effectLst/>
                <a:uFillTx/>
                <a:latin typeface="PingFang SC" charset="-122"/>
                <a:ea typeface="PingFang SC" charset="-122"/>
                <a:cs typeface="PingFang SC" charset="-122"/>
                <a:sym typeface="微软雅黑" panose="020B0503020204020204" charset="-122"/>
              </a:rPr>
              <a:t>马   洁</a:t>
            </a:r>
            <a:endParaRPr kumimoji="0" lang="en-US" altLang="zh-CN" sz="4800" u="none" strike="noStrike" cap="none" spc="0" normalizeH="0" baseline="0" dirty="0">
              <a:ln>
                <a:noFill/>
              </a:ln>
              <a:solidFill>
                <a:srgbClr val="9E3284"/>
              </a:solidFill>
              <a:effectLst/>
              <a:uFillTx/>
              <a:latin typeface="PingFang SC" charset="-122"/>
              <a:ea typeface="PingFang SC" charset="-122"/>
              <a:cs typeface="PingFang SC" charset="-122"/>
              <a:sym typeface="微软雅黑" panose="020B0503020204020204" charset="-122"/>
            </a:endParaRPr>
          </a:p>
          <a:p>
            <a:pPr algn="ctr">
              <a:lnSpc>
                <a:spcPct val="150000"/>
              </a:lnSpc>
            </a:pPr>
            <a:r>
              <a:rPr lang="zh-CN" altLang="en-US" b="0" dirty="0">
                <a:solidFill>
                  <a:srgbClr val="9E3284"/>
                </a:solidFill>
                <a:latin typeface="PingFang SC" charset="-122"/>
                <a:ea typeface="PingFang SC" charset="-122"/>
                <a:cs typeface="PingFang SC" charset="-122"/>
              </a:rPr>
              <a:t>清华大学数据科学研究院</a:t>
            </a:r>
            <a:endParaRPr lang="zh-CN" altLang="en-US" b="0" dirty="0">
              <a:solidFill>
                <a:srgbClr val="9E3284"/>
              </a:solidFill>
              <a:latin typeface="PingFang SC" charset="-122"/>
              <a:ea typeface="PingFang SC" charset="-122"/>
              <a:cs typeface="PingFang SC" charset="-122"/>
            </a:endParaRPr>
          </a:p>
          <a:p>
            <a:pPr algn="ctr">
              <a:lnSpc>
                <a:spcPct val="150000"/>
              </a:lnSpc>
            </a:pPr>
            <a:r>
              <a:rPr lang="zh-CN" altLang="en-US" b="0" dirty="0">
                <a:solidFill>
                  <a:srgbClr val="9E3284"/>
                </a:solidFill>
                <a:latin typeface="PingFang SC" charset="-122"/>
                <a:ea typeface="PingFang SC" charset="-122"/>
                <a:cs typeface="PingFang SC" charset="-122"/>
              </a:rPr>
              <a:t>科研与学术总监</a:t>
            </a:r>
            <a:endParaRPr lang="zh-CN" altLang="en-US" b="0" dirty="0">
              <a:solidFill>
                <a:srgbClr val="9E3284"/>
              </a:solidFill>
              <a:latin typeface="PingFang SC" charset="-122"/>
              <a:ea typeface="PingFang SC" charset="-122"/>
              <a:cs typeface="PingFang SC" charset="-122"/>
            </a:endParaRPr>
          </a:p>
          <a:p>
            <a:pPr marL="0" marR="0" indent="0" algn="ctr" defTabSz="914400" rtl="0" fontAlgn="auto" latinLnBrk="0" hangingPunct="0">
              <a:lnSpc>
                <a:spcPct val="150000"/>
              </a:lnSpc>
              <a:spcBef>
                <a:spcPts val="0"/>
              </a:spcBef>
              <a:spcAft>
                <a:spcPts val="0"/>
              </a:spcAft>
              <a:buClrTx/>
              <a:buSzTx/>
              <a:buFontTx/>
              <a:buNone/>
            </a:pPr>
            <a:endParaRPr kumimoji="0" lang="en-US" u="none" strike="noStrike" cap="none" spc="0" normalizeH="0" baseline="0" dirty="0">
              <a:ln>
                <a:noFill/>
              </a:ln>
              <a:solidFill>
                <a:srgbClr val="7030A0"/>
              </a:solidFill>
              <a:effectLst/>
              <a:uFillTx/>
              <a:latin typeface="PingFang SC" charset="-122"/>
              <a:ea typeface="PingFang SC" charset="-122"/>
              <a:cs typeface="PingFang SC" charset="-122"/>
              <a:sym typeface="微软雅黑" panose="020B0503020204020204" charset="-122"/>
            </a:endParaRPr>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75520" y="980728"/>
            <a:ext cx="3024336" cy="4541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67" name="Picture 66"/>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6983" t="3238" r="2594"/>
          <a:stretch>
            <a:fillRect/>
          </a:stretch>
        </p:blipFill>
        <p:spPr bwMode="auto">
          <a:xfrm>
            <a:off x="834316" y="861100"/>
            <a:ext cx="3716853" cy="5646861"/>
          </a:xfrm>
          <a:prstGeom prst="rect">
            <a:avLst/>
          </a:prstGeom>
          <a:noFill/>
          <a:ln>
            <a:noFill/>
          </a:ln>
          <a:effectLst>
            <a:outerShdw blurRad="63500" dist="38099" dir="2700000" algn="ctr" rotWithShape="0">
              <a:srgbClr val="000000">
                <a:alpha val="74998"/>
              </a:srgbClr>
            </a:outerShdw>
            <a:reflection blurRad="6350" stA="52000" endA="300" endPos="35000" dir="5400000" sy="-100000" algn="bl" rotWithShape="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Lst>
        </p:spPr>
      </p:pic>
      <p:sp>
        <p:nvSpPr>
          <p:cNvPr id="5" name="文本框 11"/>
          <p:cNvSpPr txBox="1"/>
          <p:nvPr/>
        </p:nvSpPr>
        <p:spPr>
          <a:xfrm>
            <a:off x="695400" y="183553"/>
            <a:ext cx="3623747" cy="584775"/>
          </a:xfrm>
          <a:prstGeom prst="rect">
            <a:avLst/>
          </a:prstGeom>
          <a:ln w="12700">
            <a:miter lim="400000"/>
          </a:ln>
        </p:spPr>
        <p:txBody>
          <a:bodyPr wrap="none" lIns="45719" rIns="45719">
            <a:spAutoFit/>
          </a:bodyPr>
          <a:lstStyle/>
          <a:p>
            <a:r>
              <a:rPr lang="zh-CN" altLang="en-US" dirty="0">
                <a:solidFill>
                  <a:srgbClr val="FFFFFF"/>
                </a:solidFill>
                <a:latin typeface="PingFang SC Regular" charset="-122"/>
                <a:ea typeface="PingFang SC Regular" charset="-122"/>
                <a:cs typeface="PingFang SC Regular" charset="-122"/>
              </a:rPr>
              <a:t>图表识别</a:t>
            </a:r>
            <a:r>
              <a:rPr lang="en-US" altLang="zh-CN" dirty="0">
                <a:solidFill>
                  <a:srgbClr val="FFFFFF"/>
                </a:solidFill>
                <a:latin typeface="PingFang SC Regular" charset="-122"/>
                <a:ea typeface="PingFang SC Regular" charset="-122"/>
                <a:cs typeface="PingFang SC Regular" charset="-122"/>
              </a:rPr>
              <a:t>-</a:t>
            </a:r>
            <a:r>
              <a:rPr lang="zh-CN" altLang="en-US" dirty="0">
                <a:solidFill>
                  <a:srgbClr val="FFFFFF"/>
                </a:solidFill>
                <a:latin typeface="PingFang SC Regular" charset="-122"/>
                <a:ea typeface="PingFang SC Regular" charset="-122"/>
                <a:cs typeface="PingFang SC Regular" charset="-122"/>
              </a:rPr>
              <a:t>基本思路</a:t>
            </a:r>
            <a:endParaRPr lang="en-US" altLang="zh-CN" dirty="0">
              <a:solidFill>
                <a:srgbClr val="FFFFFF"/>
              </a:solidFill>
              <a:latin typeface="PingFang SC Regular" charset="-122"/>
              <a:ea typeface="PingFang SC Regular" charset="-122"/>
              <a:cs typeface="PingFang SC Regular" charset="-122"/>
            </a:endParaRPr>
          </a:p>
        </p:txBody>
      </p:sp>
      <p:sp>
        <p:nvSpPr>
          <p:cNvPr id="24" name="Rectangle 4"/>
          <p:cNvSpPr>
            <a:spLocks noChangeArrowheads="1"/>
          </p:cNvSpPr>
          <p:nvPr/>
        </p:nvSpPr>
        <p:spPr bwMode="auto">
          <a:xfrm>
            <a:off x="1001707" y="1268760"/>
            <a:ext cx="3326314" cy="3168353"/>
          </a:xfrm>
          <a:prstGeom prst="rect">
            <a:avLst/>
          </a:prstGeom>
          <a:noFill/>
          <a:ln w="3816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grpSp>
        <p:nvGrpSpPr>
          <p:cNvPr id="3" name="Group 2"/>
          <p:cNvGrpSpPr/>
          <p:nvPr/>
        </p:nvGrpSpPr>
        <p:grpSpPr>
          <a:xfrm>
            <a:off x="983432" y="1268760"/>
            <a:ext cx="3323332" cy="3141333"/>
            <a:chOff x="639763" y="1095375"/>
            <a:chExt cx="3565525" cy="3370263"/>
          </a:xfrm>
        </p:grpSpPr>
        <p:sp>
          <p:nvSpPr>
            <p:cNvPr id="20" name="Line 9"/>
            <p:cNvSpPr>
              <a:spLocks noChangeShapeType="1"/>
            </p:cNvSpPr>
            <p:nvPr/>
          </p:nvSpPr>
          <p:spPr bwMode="auto">
            <a:xfrm>
              <a:off x="639763" y="122396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21" name="Line 10"/>
            <p:cNvSpPr>
              <a:spLocks noChangeShapeType="1"/>
            </p:cNvSpPr>
            <p:nvPr/>
          </p:nvSpPr>
          <p:spPr bwMode="auto">
            <a:xfrm>
              <a:off x="639763" y="13335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22" name="Line 11"/>
            <p:cNvSpPr>
              <a:spLocks noChangeShapeType="1"/>
            </p:cNvSpPr>
            <p:nvPr/>
          </p:nvSpPr>
          <p:spPr bwMode="auto">
            <a:xfrm>
              <a:off x="639763" y="1476375"/>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25" name="Line 12"/>
            <p:cNvSpPr>
              <a:spLocks noChangeShapeType="1"/>
            </p:cNvSpPr>
            <p:nvPr/>
          </p:nvSpPr>
          <p:spPr bwMode="auto">
            <a:xfrm>
              <a:off x="639763" y="172878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26" name="Line 13"/>
            <p:cNvSpPr>
              <a:spLocks noChangeShapeType="1"/>
            </p:cNvSpPr>
            <p:nvPr/>
          </p:nvSpPr>
          <p:spPr bwMode="auto">
            <a:xfrm>
              <a:off x="639763" y="183673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27" name="Line 14"/>
            <p:cNvSpPr>
              <a:spLocks noChangeShapeType="1"/>
            </p:cNvSpPr>
            <p:nvPr/>
          </p:nvSpPr>
          <p:spPr bwMode="auto">
            <a:xfrm>
              <a:off x="639763" y="19812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28" name="Line 15"/>
            <p:cNvSpPr>
              <a:spLocks noChangeShapeType="1"/>
            </p:cNvSpPr>
            <p:nvPr/>
          </p:nvSpPr>
          <p:spPr bwMode="auto">
            <a:xfrm>
              <a:off x="639763" y="21971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29" name="Line 16"/>
            <p:cNvSpPr>
              <a:spLocks noChangeShapeType="1"/>
            </p:cNvSpPr>
            <p:nvPr/>
          </p:nvSpPr>
          <p:spPr bwMode="auto">
            <a:xfrm>
              <a:off x="639763" y="2339975"/>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30" name="Line 17"/>
            <p:cNvSpPr>
              <a:spLocks noChangeShapeType="1"/>
            </p:cNvSpPr>
            <p:nvPr/>
          </p:nvSpPr>
          <p:spPr bwMode="auto">
            <a:xfrm>
              <a:off x="639763" y="244951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31" name="Line 18"/>
            <p:cNvSpPr>
              <a:spLocks noChangeShapeType="1"/>
            </p:cNvSpPr>
            <p:nvPr/>
          </p:nvSpPr>
          <p:spPr bwMode="auto">
            <a:xfrm>
              <a:off x="639763" y="259238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32" name="Line 19"/>
            <p:cNvSpPr>
              <a:spLocks noChangeShapeType="1"/>
            </p:cNvSpPr>
            <p:nvPr/>
          </p:nvSpPr>
          <p:spPr bwMode="auto">
            <a:xfrm>
              <a:off x="639763" y="270033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33" name="Line 20"/>
            <p:cNvSpPr>
              <a:spLocks noChangeShapeType="1"/>
            </p:cNvSpPr>
            <p:nvPr/>
          </p:nvSpPr>
          <p:spPr bwMode="auto">
            <a:xfrm>
              <a:off x="639763" y="28448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36" name="Line 21"/>
            <p:cNvSpPr>
              <a:spLocks noChangeShapeType="1"/>
            </p:cNvSpPr>
            <p:nvPr/>
          </p:nvSpPr>
          <p:spPr bwMode="auto">
            <a:xfrm>
              <a:off x="639763" y="295275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37" name="Line 22"/>
            <p:cNvSpPr>
              <a:spLocks noChangeShapeType="1"/>
            </p:cNvSpPr>
            <p:nvPr/>
          </p:nvSpPr>
          <p:spPr bwMode="auto">
            <a:xfrm>
              <a:off x="639763" y="309721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38" name="Line 23"/>
            <p:cNvSpPr>
              <a:spLocks noChangeShapeType="1"/>
            </p:cNvSpPr>
            <p:nvPr/>
          </p:nvSpPr>
          <p:spPr bwMode="auto">
            <a:xfrm>
              <a:off x="639763" y="320516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39" name="Line 24"/>
            <p:cNvSpPr>
              <a:spLocks noChangeShapeType="1"/>
            </p:cNvSpPr>
            <p:nvPr/>
          </p:nvSpPr>
          <p:spPr bwMode="auto">
            <a:xfrm>
              <a:off x="639763" y="334803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0" name="Line 25"/>
            <p:cNvSpPr>
              <a:spLocks noChangeShapeType="1"/>
            </p:cNvSpPr>
            <p:nvPr/>
          </p:nvSpPr>
          <p:spPr bwMode="auto">
            <a:xfrm>
              <a:off x="639763" y="345598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1" name="Line 26"/>
            <p:cNvSpPr>
              <a:spLocks noChangeShapeType="1"/>
            </p:cNvSpPr>
            <p:nvPr/>
          </p:nvSpPr>
          <p:spPr bwMode="auto">
            <a:xfrm>
              <a:off x="639763" y="360045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2" name="Line 27"/>
            <p:cNvSpPr>
              <a:spLocks noChangeShapeType="1"/>
            </p:cNvSpPr>
            <p:nvPr/>
          </p:nvSpPr>
          <p:spPr bwMode="auto">
            <a:xfrm>
              <a:off x="639763" y="360045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3" name="Line 28"/>
            <p:cNvSpPr>
              <a:spLocks noChangeShapeType="1"/>
            </p:cNvSpPr>
            <p:nvPr/>
          </p:nvSpPr>
          <p:spPr bwMode="auto">
            <a:xfrm>
              <a:off x="639763" y="37084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4" name="Line 29"/>
            <p:cNvSpPr>
              <a:spLocks noChangeShapeType="1"/>
            </p:cNvSpPr>
            <p:nvPr/>
          </p:nvSpPr>
          <p:spPr bwMode="auto">
            <a:xfrm>
              <a:off x="639763" y="385286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5" name="Line 30"/>
            <p:cNvSpPr>
              <a:spLocks noChangeShapeType="1"/>
            </p:cNvSpPr>
            <p:nvPr/>
          </p:nvSpPr>
          <p:spPr bwMode="auto">
            <a:xfrm>
              <a:off x="639763" y="396081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6" name="Line 31"/>
            <p:cNvSpPr>
              <a:spLocks noChangeShapeType="1"/>
            </p:cNvSpPr>
            <p:nvPr/>
          </p:nvSpPr>
          <p:spPr bwMode="auto">
            <a:xfrm>
              <a:off x="639763" y="4105275"/>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7" name="Line 32"/>
            <p:cNvSpPr>
              <a:spLocks noChangeShapeType="1"/>
            </p:cNvSpPr>
            <p:nvPr/>
          </p:nvSpPr>
          <p:spPr bwMode="auto">
            <a:xfrm>
              <a:off x="639763" y="4213225"/>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8" name="Line 33"/>
            <p:cNvSpPr>
              <a:spLocks noChangeShapeType="1"/>
            </p:cNvSpPr>
            <p:nvPr/>
          </p:nvSpPr>
          <p:spPr bwMode="auto">
            <a:xfrm>
              <a:off x="639763" y="446405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49" name="Line 34"/>
            <p:cNvSpPr>
              <a:spLocks noChangeShapeType="1"/>
            </p:cNvSpPr>
            <p:nvPr/>
          </p:nvSpPr>
          <p:spPr bwMode="auto">
            <a:xfrm flipV="1">
              <a:off x="1773238" y="1095375"/>
              <a:ext cx="1587"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50" name="Line 35"/>
            <p:cNvSpPr>
              <a:spLocks noChangeShapeType="1"/>
            </p:cNvSpPr>
            <p:nvPr/>
          </p:nvSpPr>
          <p:spPr bwMode="auto">
            <a:xfrm flipV="1">
              <a:off x="2193925" y="1096963"/>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51" name="Line 36"/>
            <p:cNvSpPr>
              <a:spLocks noChangeShapeType="1"/>
            </p:cNvSpPr>
            <p:nvPr/>
          </p:nvSpPr>
          <p:spPr bwMode="auto">
            <a:xfrm flipV="1">
              <a:off x="2595563" y="1096963"/>
              <a:ext cx="1587"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52" name="Line 37"/>
            <p:cNvSpPr>
              <a:spLocks noChangeShapeType="1"/>
            </p:cNvSpPr>
            <p:nvPr/>
          </p:nvSpPr>
          <p:spPr bwMode="auto">
            <a:xfrm flipV="1">
              <a:off x="3108325" y="1095375"/>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53" name="Line 38"/>
            <p:cNvSpPr>
              <a:spLocks noChangeShapeType="1"/>
            </p:cNvSpPr>
            <p:nvPr/>
          </p:nvSpPr>
          <p:spPr bwMode="auto">
            <a:xfrm flipV="1">
              <a:off x="3657600" y="1096963"/>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54" name="Line 39"/>
            <p:cNvSpPr>
              <a:spLocks noChangeShapeType="1"/>
            </p:cNvSpPr>
            <p:nvPr/>
          </p:nvSpPr>
          <p:spPr bwMode="auto">
            <a:xfrm flipV="1">
              <a:off x="3657600" y="1096963"/>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55" name="Line 40"/>
            <p:cNvSpPr>
              <a:spLocks noChangeShapeType="1"/>
            </p:cNvSpPr>
            <p:nvPr/>
          </p:nvSpPr>
          <p:spPr bwMode="auto">
            <a:xfrm flipV="1">
              <a:off x="1828800" y="2843213"/>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56" name="Line 41"/>
            <p:cNvSpPr>
              <a:spLocks noChangeShapeType="1"/>
            </p:cNvSpPr>
            <p:nvPr/>
          </p:nvSpPr>
          <p:spPr bwMode="auto">
            <a:xfrm flipV="1">
              <a:off x="2687638" y="2860675"/>
              <a:ext cx="1587" cy="13541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grpSp>
      <p:grpSp>
        <p:nvGrpSpPr>
          <p:cNvPr id="57" name="Group 56"/>
          <p:cNvGrpSpPr/>
          <p:nvPr/>
        </p:nvGrpSpPr>
        <p:grpSpPr>
          <a:xfrm>
            <a:off x="994395" y="4754738"/>
            <a:ext cx="3324753" cy="1482574"/>
            <a:chOff x="639763" y="4845050"/>
            <a:chExt cx="3492415" cy="1557338"/>
          </a:xfrm>
        </p:grpSpPr>
        <p:sp>
          <p:nvSpPr>
            <p:cNvPr id="58" name="Line 42"/>
            <p:cNvSpPr>
              <a:spLocks noChangeShapeType="1"/>
            </p:cNvSpPr>
            <p:nvPr/>
          </p:nvSpPr>
          <p:spPr bwMode="auto">
            <a:xfrm>
              <a:off x="639764" y="5211764"/>
              <a:ext cx="3492414" cy="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59" name="Line 43"/>
            <p:cNvSpPr>
              <a:spLocks noChangeShapeType="1"/>
            </p:cNvSpPr>
            <p:nvPr/>
          </p:nvSpPr>
          <p:spPr bwMode="auto">
            <a:xfrm>
              <a:off x="639763" y="5761038"/>
              <a:ext cx="2560219" cy="6393"/>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60" name="Line 44"/>
            <p:cNvSpPr>
              <a:spLocks noChangeShapeType="1"/>
            </p:cNvSpPr>
            <p:nvPr/>
          </p:nvSpPr>
          <p:spPr bwMode="auto">
            <a:xfrm flipV="1">
              <a:off x="822325" y="4845050"/>
              <a:ext cx="1588" cy="15573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61" name="Line 45"/>
            <p:cNvSpPr>
              <a:spLocks noChangeShapeType="1"/>
            </p:cNvSpPr>
            <p:nvPr/>
          </p:nvSpPr>
          <p:spPr bwMode="auto">
            <a:xfrm flipV="1">
              <a:off x="1554163" y="4845050"/>
              <a:ext cx="1587" cy="15573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62" name="Line 46"/>
            <p:cNvSpPr>
              <a:spLocks noChangeShapeType="1"/>
            </p:cNvSpPr>
            <p:nvPr/>
          </p:nvSpPr>
          <p:spPr bwMode="auto">
            <a:xfrm flipV="1">
              <a:off x="2103438" y="4845050"/>
              <a:ext cx="1587" cy="15573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63" name="Line 47"/>
            <p:cNvSpPr>
              <a:spLocks noChangeShapeType="1"/>
            </p:cNvSpPr>
            <p:nvPr/>
          </p:nvSpPr>
          <p:spPr bwMode="auto">
            <a:xfrm flipV="1">
              <a:off x="2670507" y="4973639"/>
              <a:ext cx="0" cy="1428749"/>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64" name="Line 48"/>
            <p:cNvSpPr>
              <a:spLocks noChangeShapeType="1"/>
            </p:cNvSpPr>
            <p:nvPr/>
          </p:nvSpPr>
          <p:spPr bwMode="auto">
            <a:xfrm flipV="1">
              <a:off x="3199982" y="4845050"/>
              <a:ext cx="1587" cy="15573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65" name="Line 49"/>
            <p:cNvSpPr>
              <a:spLocks noChangeShapeType="1"/>
            </p:cNvSpPr>
            <p:nvPr/>
          </p:nvSpPr>
          <p:spPr bwMode="auto">
            <a:xfrm>
              <a:off x="2103438" y="4973639"/>
              <a:ext cx="1096543" cy="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grpSp>
      <p:sp>
        <p:nvSpPr>
          <p:cNvPr id="66" name="Rectangle 4"/>
          <p:cNvSpPr>
            <a:spLocks noChangeArrowheads="1"/>
          </p:cNvSpPr>
          <p:nvPr/>
        </p:nvSpPr>
        <p:spPr bwMode="auto">
          <a:xfrm>
            <a:off x="983432" y="4754738"/>
            <a:ext cx="3344590" cy="1482574"/>
          </a:xfrm>
          <a:prstGeom prst="rect">
            <a:avLst/>
          </a:prstGeom>
          <a:noFill/>
          <a:ln w="3816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sp>
        <p:nvSpPr>
          <p:cNvPr id="73" name="Rectangle 72"/>
          <p:cNvSpPr>
            <a:spLocks noChangeArrowheads="1"/>
          </p:cNvSpPr>
          <p:nvPr/>
        </p:nvSpPr>
        <p:spPr bwMode="auto">
          <a:xfrm>
            <a:off x="4695604" y="4810755"/>
            <a:ext cx="2233602"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单元格特征点识别</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74" name="Rectangle 73"/>
          <p:cNvSpPr>
            <a:spLocks noChangeArrowheads="1"/>
          </p:cNvSpPr>
          <p:nvPr/>
        </p:nvSpPr>
        <p:spPr bwMode="auto">
          <a:xfrm>
            <a:off x="6968645" y="4800633"/>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卷积神经网络 </a:t>
            </a:r>
            <a:r>
              <a:rPr lang="en-US" altLang="en-US" sz="1400" b="0" dirty="0" err="1">
                <a:solidFill>
                  <a:schemeClr val="bg1"/>
                </a:solidFill>
                <a:latin typeface="PingFang SC Regular" charset="-122"/>
                <a:ea typeface="PingFang SC Regular" charset="-122"/>
                <a:cs typeface="PingFang SC Regular" charset="-122"/>
              </a:rPr>
              <a:t>v.s</a:t>
            </a:r>
            <a:r>
              <a:rPr lang="en-US" altLang="en-US" sz="1400" b="0" dirty="0">
                <a:solidFill>
                  <a:schemeClr val="bg1"/>
                </a:solidFill>
                <a:latin typeface="PingFang SC Regular" charset="-122"/>
                <a:ea typeface="PingFang SC Regular" charset="-122"/>
                <a:cs typeface="PingFang SC Regular" charset="-122"/>
              </a:rPr>
              <a:t>.</a:t>
            </a:r>
            <a:r>
              <a:rPr lang="zh-CN" altLang="en-US" sz="1400" b="0" dirty="0">
                <a:solidFill>
                  <a:schemeClr val="bg1"/>
                </a:solidFill>
                <a:latin typeface="PingFang SC Regular" charset="-122"/>
                <a:ea typeface="PingFang SC Regular" charset="-122"/>
                <a:cs typeface="PingFang SC Regular" charset="-122"/>
              </a:rPr>
              <a:t>算子</a:t>
            </a:r>
            <a:r>
              <a:rPr lang="en-US" altLang="en-US" sz="1400" b="0" dirty="0">
                <a:solidFill>
                  <a:schemeClr val="bg1"/>
                </a:solidFill>
                <a:latin typeface="PingFang SC Regular" charset="-122"/>
                <a:ea typeface="PingFang SC Regular" charset="-122"/>
                <a:cs typeface="PingFang SC Regular" charset="-122"/>
              </a:rPr>
              <a:t>+</a:t>
            </a:r>
            <a:r>
              <a:rPr lang="zh-CN" altLang="en-US" sz="1400" b="0" dirty="0">
                <a:solidFill>
                  <a:schemeClr val="bg1"/>
                </a:solidFill>
                <a:latin typeface="PingFang SC Regular" charset="-122"/>
                <a:ea typeface="PingFang SC Regular" charset="-122"/>
                <a:cs typeface="PingFang SC Regular" charset="-122"/>
              </a:rPr>
              <a:t>规则，寻找单元格左上角点与右下角点</a:t>
            </a:r>
            <a:endParaRPr lang="zh-CN" altLang="en-US" sz="1400" b="0" dirty="0">
              <a:solidFill>
                <a:schemeClr val="bg1"/>
              </a:solidFill>
              <a:latin typeface="PingFang SC Regular" charset="-122"/>
              <a:ea typeface="PingFang SC Regular" charset="-122"/>
              <a:cs typeface="PingFang SC Regular" charset="-122"/>
            </a:endParaRPr>
          </a:p>
        </p:txBody>
      </p:sp>
      <p:sp>
        <p:nvSpPr>
          <p:cNvPr id="81" name="Rectangle 80"/>
          <p:cNvSpPr>
            <a:spLocks noChangeArrowheads="1"/>
          </p:cNvSpPr>
          <p:nvPr/>
        </p:nvSpPr>
        <p:spPr bwMode="auto">
          <a:xfrm>
            <a:off x="5721526" y="5467530"/>
            <a:ext cx="1207680"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点对匹配</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82" name="Rectangle 81"/>
          <p:cNvSpPr>
            <a:spLocks noChangeArrowheads="1"/>
          </p:cNvSpPr>
          <p:nvPr/>
        </p:nvSpPr>
        <p:spPr bwMode="auto">
          <a:xfrm>
            <a:off x="6968645" y="5514700"/>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积分图（</a:t>
            </a:r>
            <a:r>
              <a:rPr lang="en-US" altLang="en-US" sz="1400" b="0" dirty="0">
                <a:solidFill>
                  <a:schemeClr val="bg1"/>
                </a:solidFill>
                <a:latin typeface="PingFang SC Regular" charset="-122"/>
                <a:ea typeface="PingFang SC Regular" charset="-122"/>
                <a:cs typeface="PingFang SC Regular" charset="-122"/>
              </a:rPr>
              <a:t>Integral Image</a:t>
            </a:r>
            <a:r>
              <a:rPr lang="zh-CN" altLang="en-US" sz="1400" b="0" dirty="0">
                <a:solidFill>
                  <a:schemeClr val="bg1"/>
                </a:solidFill>
                <a:latin typeface="PingFang SC Regular" charset="-122"/>
                <a:ea typeface="PingFang SC Regular" charset="-122"/>
                <a:cs typeface="PingFang SC Regular" charset="-122"/>
              </a:rPr>
              <a:t>）快速构建单元格</a:t>
            </a:r>
            <a:endParaRPr lang="zh-CN" altLang="en-US" sz="1400" b="0" dirty="0">
              <a:solidFill>
                <a:schemeClr val="bg1"/>
              </a:solidFill>
              <a:latin typeface="PingFang SC Regular" charset="-122"/>
              <a:ea typeface="PingFang SC Regular" charset="-122"/>
              <a:cs typeface="PingFang SC Regular" charset="-122"/>
            </a:endParaRPr>
          </a:p>
        </p:txBody>
      </p:sp>
      <p:sp>
        <p:nvSpPr>
          <p:cNvPr id="89" name="Rectangle 25"/>
          <p:cNvSpPr>
            <a:spLocks noChangeArrowheads="1"/>
          </p:cNvSpPr>
          <p:nvPr/>
        </p:nvSpPr>
        <p:spPr bwMode="auto">
          <a:xfrm>
            <a:off x="5601301" y="870105"/>
            <a:ext cx="1327905"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en-US" altLang="en-US" sz="2000" dirty="0">
                <a:solidFill>
                  <a:srgbClr val="FFFFFF"/>
                </a:solidFill>
                <a:latin typeface="Segoe UI" panose="020B0502040204020203" charset="0"/>
                <a:ea typeface="PingFang SC Regular" charset="-122"/>
                <a:cs typeface="PingFang SC Regular" charset="-122"/>
              </a:rPr>
              <a:t>BGR2GRAY</a:t>
            </a:r>
            <a:endParaRPr lang="en-US" altLang="en-US" sz="2000" dirty="0">
              <a:solidFill>
                <a:srgbClr val="FFFFFF"/>
              </a:solidFill>
              <a:latin typeface="Segoe UI" panose="020B0502040204020203" charset="0"/>
              <a:ea typeface="PingFang SC Regular" charset="-122"/>
              <a:cs typeface="PingFang SC Regular" charset="-122"/>
            </a:endParaRPr>
          </a:p>
        </p:txBody>
      </p:sp>
      <p:sp>
        <p:nvSpPr>
          <p:cNvPr id="102" name="Rectangle 38"/>
          <p:cNvSpPr>
            <a:spLocks noChangeArrowheads="1"/>
          </p:cNvSpPr>
          <p:nvPr/>
        </p:nvSpPr>
        <p:spPr bwMode="auto">
          <a:xfrm>
            <a:off x="5208565" y="1526880"/>
            <a:ext cx="1720641"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前景背景分割</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15" name="Rectangle 51"/>
          <p:cNvSpPr>
            <a:spLocks noChangeArrowheads="1"/>
          </p:cNvSpPr>
          <p:nvPr/>
        </p:nvSpPr>
        <p:spPr bwMode="auto">
          <a:xfrm>
            <a:off x="6234487" y="2183655"/>
            <a:ext cx="694719"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反相</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28" name="Rectangle 64"/>
          <p:cNvSpPr>
            <a:spLocks noChangeArrowheads="1"/>
          </p:cNvSpPr>
          <p:nvPr/>
        </p:nvSpPr>
        <p:spPr bwMode="auto">
          <a:xfrm>
            <a:off x="5978007" y="2840430"/>
            <a:ext cx="951199"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二值化</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35" name="Rectangle 71"/>
          <p:cNvSpPr>
            <a:spLocks noChangeArrowheads="1"/>
          </p:cNvSpPr>
          <p:nvPr/>
        </p:nvSpPr>
        <p:spPr bwMode="auto">
          <a:xfrm>
            <a:off x="6976582" y="1568972"/>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卷积寻找背景种子区域，通过蔓延法将背景消除</a:t>
            </a:r>
            <a:endParaRPr lang="zh-CN" altLang="en-US" sz="1400" b="0" dirty="0">
              <a:solidFill>
                <a:schemeClr val="bg1"/>
              </a:solidFill>
              <a:latin typeface="PingFang SC Regular" charset="-122"/>
              <a:ea typeface="PingFang SC Regular" charset="-122"/>
              <a:cs typeface="PingFang SC Regular" charset="-122"/>
            </a:endParaRPr>
          </a:p>
        </p:txBody>
      </p:sp>
      <p:sp>
        <p:nvSpPr>
          <p:cNvPr id="136" name="Rectangle 72"/>
          <p:cNvSpPr>
            <a:spLocks noChangeArrowheads="1"/>
          </p:cNvSpPr>
          <p:nvPr/>
        </p:nvSpPr>
        <p:spPr bwMode="auto">
          <a:xfrm>
            <a:off x="6968645" y="2180424"/>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统一：无语义的背景为黑色，有语义的前景为白色</a:t>
            </a:r>
            <a:endParaRPr lang="zh-CN" altLang="en-US" sz="1400" b="0" dirty="0">
              <a:solidFill>
                <a:schemeClr val="bg1"/>
              </a:solidFill>
              <a:latin typeface="PingFang SC Regular" charset="-122"/>
              <a:ea typeface="PingFang SC Regular" charset="-122"/>
              <a:cs typeface="PingFang SC Regular" charset="-122"/>
            </a:endParaRPr>
          </a:p>
        </p:txBody>
      </p:sp>
      <p:sp>
        <p:nvSpPr>
          <p:cNvPr id="137" name="Rectangle 73"/>
          <p:cNvSpPr>
            <a:spLocks noChangeArrowheads="1"/>
          </p:cNvSpPr>
          <p:nvPr/>
        </p:nvSpPr>
        <p:spPr bwMode="auto">
          <a:xfrm>
            <a:off x="6968645" y="854905"/>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三通道彩色图转为单通道灰度图</a:t>
            </a:r>
            <a:endParaRPr lang="zh-CN" altLang="en-US" sz="1400" b="0" dirty="0">
              <a:solidFill>
                <a:schemeClr val="bg1"/>
              </a:solidFill>
              <a:latin typeface="PingFang SC Regular" charset="-122"/>
              <a:ea typeface="PingFang SC Regular" charset="-122"/>
              <a:cs typeface="PingFang SC Regular" charset="-122"/>
            </a:endParaRPr>
          </a:p>
        </p:txBody>
      </p:sp>
      <p:sp>
        <p:nvSpPr>
          <p:cNvPr id="138" name="Rectangle 74"/>
          <p:cNvSpPr>
            <a:spLocks noChangeArrowheads="1"/>
          </p:cNvSpPr>
          <p:nvPr/>
        </p:nvSpPr>
        <p:spPr bwMode="auto">
          <a:xfrm>
            <a:off x="6968645" y="2750038"/>
            <a:ext cx="5223355" cy="651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硬编码</a:t>
            </a:r>
            <a:r>
              <a:rPr lang="en-US" altLang="en-US" sz="1400" b="0" dirty="0">
                <a:solidFill>
                  <a:schemeClr val="bg1"/>
                </a:solidFill>
                <a:latin typeface="PingFang SC Regular" charset="-122"/>
                <a:ea typeface="PingFang SC Regular" charset="-122"/>
                <a:cs typeface="PingFang SC Regular" charset="-122"/>
              </a:rPr>
              <a:t>,  </a:t>
            </a:r>
            <a:r>
              <a:rPr lang="zh-CN" altLang="en-US" sz="1400" b="0" dirty="0">
                <a:solidFill>
                  <a:schemeClr val="bg1"/>
                </a:solidFill>
                <a:latin typeface="PingFang SC Regular" charset="-122"/>
                <a:ea typeface="PingFang SC Regular" charset="-122"/>
                <a:cs typeface="PingFang SC Regular" charset="-122"/>
              </a:rPr>
              <a:t>最大类别方差阈值化算法</a:t>
            </a:r>
            <a:r>
              <a:rPr lang="en-US" altLang="en-US" sz="1400" b="0" dirty="0">
                <a:solidFill>
                  <a:schemeClr val="bg1"/>
                </a:solidFill>
                <a:latin typeface="PingFang SC Regular" charset="-122"/>
                <a:ea typeface="PingFang SC Regular" charset="-122"/>
                <a:cs typeface="PingFang SC Regular" charset="-122"/>
              </a:rPr>
              <a:t>, </a:t>
            </a:r>
            <a:r>
              <a:rPr lang="zh-CN" altLang="en-US" sz="1400" b="0" dirty="0">
                <a:solidFill>
                  <a:schemeClr val="bg1"/>
                </a:solidFill>
                <a:latin typeface="PingFang SC Regular" charset="-122"/>
                <a:ea typeface="PingFang SC Regular" charset="-122"/>
                <a:cs typeface="PingFang SC Regular" charset="-122"/>
              </a:rPr>
              <a:t>局部自适应阈值化算法（高斯，均值）</a:t>
            </a:r>
            <a:r>
              <a:rPr lang="en-US" altLang="en-US" sz="1400" b="0" dirty="0">
                <a:solidFill>
                  <a:schemeClr val="bg1"/>
                </a:solidFill>
                <a:latin typeface="PingFang SC Regular" charset="-122"/>
                <a:ea typeface="PingFang SC Regular" charset="-122"/>
                <a:cs typeface="PingFang SC Regular" charset="-122"/>
              </a:rPr>
              <a:t>, </a:t>
            </a:r>
            <a:r>
              <a:rPr lang="zh-CN" altLang="en-US" sz="1400" b="0" dirty="0">
                <a:solidFill>
                  <a:schemeClr val="bg1"/>
                </a:solidFill>
                <a:latin typeface="PingFang SC Regular" charset="-122"/>
                <a:ea typeface="PingFang SC Regular" charset="-122"/>
                <a:cs typeface="PingFang SC Regular" charset="-122"/>
              </a:rPr>
              <a:t>基于表格线的局部自适应最大类别方差阈值化算法</a:t>
            </a:r>
            <a:endParaRPr lang="zh-CN" altLang="en-US" sz="1400" b="0" dirty="0">
              <a:solidFill>
                <a:schemeClr val="bg1"/>
              </a:solidFill>
              <a:latin typeface="PingFang SC Regular" charset="-122"/>
              <a:ea typeface="PingFang SC Regular" charset="-122"/>
              <a:cs typeface="PingFang SC Regular" charset="-122"/>
            </a:endParaRPr>
          </a:p>
        </p:txBody>
      </p:sp>
      <p:sp>
        <p:nvSpPr>
          <p:cNvPr id="145" name="Rectangle 81"/>
          <p:cNvSpPr>
            <a:spLocks noChangeArrowheads="1"/>
          </p:cNvSpPr>
          <p:nvPr/>
        </p:nvSpPr>
        <p:spPr bwMode="auto">
          <a:xfrm>
            <a:off x="5721526" y="3497205"/>
            <a:ext cx="1207680"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直线提取</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52" name="Rectangle 88"/>
          <p:cNvSpPr>
            <a:spLocks noChangeArrowheads="1"/>
          </p:cNvSpPr>
          <p:nvPr/>
        </p:nvSpPr>
        <p:spPr bwMode="auto">
          <a:xfrm>
            <a:off x="6976583" y="3360121"/>
            <a:ext cx="5024074" cy="651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en-US" altLang="en-US" sz="1400" b="0" dirty="0">
                <a:solidFill>
                  <a:schemeClr val="bg1"/>
                </a:solidFill>
                <a:latin typeface="PingFang SC Regular" charset="-122"/>
                <a:ea typeface="PingFang SC Regular" charset="-122"/>
                <a:cs typeface="PingFang SC Regular" charset="-122"/>
              </a:rPr>
              <a:t>Hough</a:t>
            </a:r>
            <a:r>
              <a:rPr lang="zh-CN" altLang="en-US" sz="1400" b="0" dirty="0">
                <a:solidFill>
                  <a:schemeClr val="bg1"/>
                </a:solidFill>
                <a:latin typeface="PingFang SC Regular" charset="-122"/>
                <a:ea typeface="PingFang SC Regular" charset="-122"/>
                <a:cs typeface="PingFang SC Regular" charset="-122"/>
              </a:rPr>
              <a:t>变换，</a:t>
            </a:r>
            <a:r>
              <a:rPr lang="en-US" altLang="en-US" sz="1400" b="0" dirty="0" err="1">
                <a:solidFill>
                  <a:schemeClr val="bg1"/>
                </a:solidFill>
                <a:latin typeface="PingFang SC Regular" charset="-122"/>
                <a:ea typeface="PingFang SC Regular" charset="-122"/>
                <a:cs typeface="PingFang SC Regular" charset="-122"/>
              </a:rPr>
              <a:t>LineSegmentDetector</a:t>
            </a:r>
            <a:r>
              <a:rPr lang="zh-CN" altLang="en-US" sz="1400" b="0" dirty="0">
                <a:solidFill>
                  <a:schemeClr val="bg1"/>
                </a:solidFill>
                <a:latin typeface="PingFang SC Regular" charset="-122"/>
                <a:ea typeface="PingFang SC Regular" charset="-122"/>
                <a:cs typeface="PingFang SC Regular" charset="-122"/>
              </a:rPr>
              <a:t>算法， </a:t>
            </a:r>
            <a:r>
              <a:rPr lang="en-US" altLang="en-US" sz="1400" b="0" dirty="0">
                <a:solidFill>
                  <a:schemeClr val="bg1"/>
                </a:solidFill>
                <a:latin typeface="PingFang SC Regular" charset="-122"/>
                <a:ea typeface="PingFang SC Regular" charset="-122"/>
                <a:cs typeface="PingFang SC Regular" charset="-122"/>
              </a:rPr>
              <a:t>Canny</a:t>
            </a:r>
            <a:r>
              <a:rPr lang="zh-CN" altLang="en-US" sz="1400" b="0" dirty="0">
                <a:solidFill>
                  <a:schemeClr val="bg1"/>
                </a:solidFill>
                <a:latin typeface="PingFang SC Regular" charset="-122"/>
                <a:ea typeface="PingFang SC Regular" charset="-122"/>
                <a:cs typeface="PingFang SC Regular" charset="-122"/>
              </a:rPr>
              <a:t>边缘检测法，最小连续像素块方法</a:t>
            </a:r>
            <a:endParaRPr lang="zh-CN" altLang="en-US" sz="1400" b="0" dirty="0">
              <a:solidFill>
                <a:schemeClr val="bg1"/>
              </a:solidFill>
              <a:latin typeface="PingFang SC Regular" charset="-122"/>
              <a:ea typeface="PingFang SC Regular" charset="-122"/>
              <a:cs typeface="PingFang SC Regular" charset="-122"/>
            </a:endParaRPr>
          </a:p>
        </p:txBody>
      </p:sp>
      <p:sp>
        <p:nvSpPr>
          <p:cNvPr id="159" name="Rectangle 95"/>
          <p:cNvSpPr>
            <a:spLocks noChangeArrowheads="1"/>
          </p:cNvSpPr>
          <p:nvPr/>
        </p:nvSpPr>
        <p:spPr bwMode="auto">
          <a:xfrm>
            <a:off x="5465046" y="4153980"/>
            <a:ext cx="1464160"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表格线整理</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60" name="Rectangle 96"/>
          <p:cNvSpPr>
            <a:spLocks noChangeArrowheads="1"/>
          </p:cNvSpPr>
          <p:nvPr/>
        </p:nvSpPr>
        <p:spPr bwMode="auto">
          <a:xfrm>
            <a:off x="6929206" y="4083097"/>
            <a:ext cx="4783418" cy="633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表格线细化，孤儿线消除，单元格突刺点消除，单元格内冗余方块消除</a:t>
            </a:r>
            <a:endParaRPr lang="zh-CN" altLang="en-US" sz="1400" b="0" dirty="0">
              <a:solidFill>
                <a:schemeClr val="bg1"/>
              </a:solidFill>
              <a:latin typeface="PingFang SC Regular" charset="-122"/>
              <a:ea typeface="PingFang SC Regular" charset="-122"/>
              <a:cs typeface="PingFang SC Regular" charset="-122"/>
            </a:endParaRPr>
          </a:p>
        </p:txBody>
      </p:sp>
      <p:sp>
        <p:nvSpPr>
          <p:cNvPr id="167" name="Rectangle 103"/>
          <p:cNvSpPr>
            <a:spLocks noChangeArrowheads="1"/>
          </p:cNvSpPr>
          <p:nvPr/>
        </p:nvSpPr>
        <p:spPr bwMode="auto">
          <a:xfrm>
            <a:off x="5721526" y="6124308"/>
            <a:ext cx="1207680"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文字填充</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68" name="Rectangle 104"/>
          <p:cNvSpPr>
            <a:spLocks noChangeArrowheads="1"/>
          </p:cNvSpPr>
          <p:nvPr/>
        </p:nvSpPr>
        <p:spPr bwMode="auto">
          <a:xfrm>
            <a:off x="6968645" y="6167474"/>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渲染</a:t>
            </a:r>
            <a:r>
              <a:rPr lang="en-US" altLang="en-US" sz="1400" b="0" dirty="0">
                <a:solidFill>
                  <a:schemeClr val="bg1"/>
                </a:solidFill>
                <a:latin typeface="PingFang SC Regular" charset="-122"/>
                <a:ea typeface="PingFang SC Regular" charset="-122"/>
                <a:cs typeface="PingFang SC Regular" charset="-122"/>
              </a:rPr>
              <a:t>PDF</a:t>
            </a:r>
            <a:endParaRPr lang="en-US" altLang="en-US" sz="1400" b="0" dirty="0">
              <a:solidFill>
                <a:schemeClr val="bg1"/>
              </a:solidFill>
              <a:latin typeface="PingFang SC Regular" charset="-122"/>
              <a:ea typeface="PingFang SC Regular" charset="-122"/>
              <a:cs typeface="PingFang SC Regular"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5" name="文本框 11"/>
          <p:cNvSpPr txBox="1"/>
          <p:nvPr/>
        </p:nvSpPr>
        <p:spPr>
          <a:xfrm>
            <a:off x="695400" y="183553"/>
            <a:ext cx="3623747" cy="584775"/>
          </a:xfrm>
          <a:prstGeom prst="rect">
            <a:avLst/>
          </a:prstGeom>
          <a:ln w="12700">
            <a:miter lim="400000"/>
          </a:ln>
        </p:spPr>
        <p:txBody>
          <a:bodyPr wrap="none" lIns="45719" rIns="45719">
            <a:spAutoFit/>
          </a:bodyPr>
          <a:lstStyle/>
          <a:p>
            <a:r>
              <a:rPr lang="zh-CN" altLang="en-US" dirty="0">
                <a:solidFill>
                  <a:srgbClr val="FFFFFF"/>
                </a:solidFill>
                <a:latin typeface="PingFang SC Regular" charset="-122"/>
                <a:ea typeface="PingFang SC Regular" charset="-122"/>
                <a:cs typeface="PingFang SC Regular" charset="-122"/>
              </a:rPr>
              <a:t>图表识别</a:t>
            </a:r>
            <a:r>
              <a:rPr lang="en-US" altLang="zh-CN" dirty="0">
                <a:solidFill>
                  <a:srgbClr val="FFFFFF"/>
                </a:solidFill>
                <a:latin typeface="PingFang SC Regular" charset="-122"/>
                <a:ea typeface="PingFang SC Regular" charset="-122"/>
                <a:cs typeface="PingFang SC Regular" charset="-122"/>
              </a:rPr>
              <a:t>-</a:t>
            </a:r>
            <a:r>
              <a:rPr lang="zh-CN" altLang="en-US" dirty="0">
                <a:solidFill>
                  <a:srgbClr val="FFFFFF"/>
                </a:solidFill>
                <a:latin typeface="PingFang SC Regular" charset="-122"/>
                <a:ea typeface="PingFang SC Regular" charset="-122"/>
                <a:cs typeface="PingFang SC Regular" charset="-122"/>
              </a:rPr>
              <a:t>基本思路</a:t>
            </a:r>
            <a:endParaRPr lang="en-US" altLang="zh-CN" dirty="0">
              <a:solidFill>
                <a:srgbClr val="FFFFFF"/>
              </a:solidFill>
              <a:latin typeface="PingFang SC Regular" charset="-122"/>
              <a:ea typeface="PingFang SC Regular" charset="-122"/>
              <a:cs typeface="PingFang SC Regular" charset="-122"/>
            </a:endParaRPr>
          </a:p>
        </p:txBody>
      </p:sp>
      <p:sp>
        <p:nvSpPr>
          <p:cNvPr id="73" name="Rectangle 72"/>
          <p:cNvSpPr>
            <a:spLocks noChangeArrowheads="1"/>
          </p:cNvSpPr>
          <p:nvPr/>
        </p:nvSpPr>
        <p:spPr bwMode="auto">
          <a:xfrm>
            <a:off x="4695604" y="4810755"/>
            <a:ext cx="2233602"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ED7D31"/>
                </a:solidFill>
                <a:latin typeface="Segoe UI" panose="020B0502040204020203" charset="0"/>
                <a:ea typeface="PingFang SC Regular" charset="-122"/>
                <a:cs typeface="PingFang SC Regular" charset="-122"/>
              </a:rPr>
              <a:t>单元格特征点识别</a:t>
            </a:r>
            <a:endParaRPr lang="zh-CN" altLang="en-US" sz="2000" dirty="0">
              <a:solidFill>
                <a:srgbClr val="ED7D31"/>
              </a:solidFill>
              <a:latin typeface="Segoe UI" panose="020B0502040204020203" charset="0"/>
              <a:ea typeface="PingFang SC Regular" charset="-122"/>
              <a:cs typeface="PingFang SC Regular" charset="-122"/>
            </a:endParaRPr>
          </a:p>
        </p:txBody>
      </p:sp>
      <p:sp>
        <p:nvSpPr>
          <p:cNvPr id="74" name="Rectangle 73"/>
          <p:cNvSpPr>
            <a:spLocks noChangeArrowheads="1"/>
          </p:cNvSpPr>
          <p:nvPr/>
        </p:nvSpPr>
        <p:spPr bwMode="auto">
          <a:xfrm>
            <a:off x="6968645" y="4800633"/>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卷积神经网络 </a:t>
            </a:r>
            <a:r>
              <a:rPr lang="en-US" altLang="en-US" sz="1400" b="0" dirty="0" err="1">
                <a:solidFill>
                  <a:schemeClr val="bg1"/>
                </a:solidFill>
                <a:latin typeface="PingFang SC Regular" charset="-122"/>
                <a:ea typeface="PingFang SC Regular" charset="-122"/>
                <a:cs typeface="PingFang SC Regular" charset="-122"/>
              </a:rPr>
              <a:t>v.s</a:t>
            </a:r>
            <a:r>
              <a:rPr lang="en-US" altLang="en-US" sz="1400" b="0" dirty="0">
                <a:solidFill>
                  <a:schemeClr val="bg1"/>
                </a:solidFill>
                <a:latin typeface="PingFang SC Regular" charset="-122"/>
                <a:ea typeface="PingFang SC Regular" charset="-122"/>
                <a:cs typeface="PingFang SC Regular" charset="-122"/>
              </a:rPr>
              <a:t>.</a:t>
            </a:r>
            <a:r>
              <a:rPr lang="zh-CN" altLang="en-US" sz="1400" b="0" dirty="0">
                <a:solidFill>
                  <a:schemeClr val="bg1"/>
                </a:solidFill>
                <a:latin typeface="PingFang SC Regular" charset="-122"/>
                <a:ea typeface="PingFang SC Regular" charset="-122"/>
                <a:cs typeface="PingFang SC Regular" charset="-122"/>
              </a:rPr>
              <a:t>算子</a:t>
            </a:r>
            <a:r>
              <a:rPr lang="en-US" altLang="en-US" sz="1400" b="0" dirty="0">
                <a:solidFill>
                  <a:schemeClr val="bg1"/>
                </a:solidFill>
                <a:latin typeface="PingFang SC Regular" charset="-122"/>
                <a:ea typeface="PingFang SC Regular" charset="-122"/>
                <a:cs typeface="PingFang SC Regular" charset="-122"/>
              </a:rPr>
              <a:t>+</a:t>
            </a:r>
            <a:r>
              <a:rPr lang="zh-CN" altLang="en-US" sz="1400" b="0" dirty="0">
                <a:solidFill>
                  <a:schemeClr val="bg1"/>
                </a:solidFill>
                <a:latin typeface="PingFang SC Regular" charset="-122"/>
                <a:ea typeface="PingFang SC Regular" charset="-122"/>
                <a:cs typeface="PingFang SC Regular" charset="-122"/>
              </a:rPr>
              <a:t>规则，寻找单元格左上角点与右下角点</a:t>
            </a:r>
            <a:endParaRPr lang="zh-CN" altLang="en-US" sz="1400" b="0" dirty="0">
              <a:solidFill>
                <a:schemeClr val="bg1"/>
              </a:solidFill>
              <a:latin typeface="PingFang SC Regular" charset="-122"/>
              <a:ea typeface="PingFang SC Regular" charset="-122"/>
              <a:cs typeface="PingFang SC Regular" charset="-122"/>
            </a:endParaRPr>
          </a:p>
        </p:txBody>
      </p:sp>
      <p:sp>
        <p:nvSpPr>
          <p:cNvPr id="81" name="Rectangle 80"/>
          <p:cNvSpPr>
            <a:spLocks noChangeArrowheads="1"/>
          </p:cNvSpPr>
          <p:nvPr/>
        </p:nvSpPr>
        <p:spPr bwMode="auto">
          <a:xfrm>
            <a:off x="5721526" y="5467530"/>
            <a:ext cx="1207680"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ED7D31"/>
                </a:solidFill>
                <a:latin typeface="Segoe UI" panose="020B0502040204020203" charset="0"/>
                <a:ea typeface="PingFang SC Regular" charset="-122"/>
                <a:cs typeface="PingFang SC Regular" charset="-122"/>
              </a:rPr>
              <a:t>点对匹配</a:t>
            </a:r>
            <a:endParaRPr lang="zh-CN" altLang="en-US" sz="2000" dirty="0">
              <a:solidFill>
                <a:srgbClr val="ED7D31"/>
              </a:solidFill>
              <a:latin typeface="Segoe UI" panose="020B0502040204020203" charset="0"/>
              <a:ea typeface="PingFang SC Regular" charset="-122"/>
              <a:cs typeface="PingFang SC Regular" charset="-122"/>
            </a:endParaRPr>
          </a:p>
        </p:txBody>
      </p:sp>
      <p:sp>
        <p:nvSpPr>
          <p:cNvPr id="82" name="Rectangle 81"/>
          <p:cNvSpPr>
            <a:spLocks noChangeArrowheads="1"/>
          </p:cNvSpPr>
          <p:nvPr/>
        </p:nvSpPr>
        <p:spPr bwMode="auto">
          <a:xfrm>
            <a:off x="6968645" y="5514700"/>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积分图（</a:t>
            </a:r>
            <a:r>
              <a:rPr lang="en-US" altLang="en-US" sz="1400" b="0" dirty="0">
                <a:solidFill>
                  <a:schemeClr val="bg1"/>
                </a:solidFill>
                <a:latin typeface="PingFang SC Regular" charset="-122"/>
                <a:ea typeface="PingFang SC Regular" charset="-122"/>
                <a:cs typeface="PingFang SC Regular" charset="-122"/>
              </a:rPr>
              <a:t>Integral Image</a:t>
            </a:r>
            <a:r>
              <a:rPr lang="zh-CN" altLang="en-US" sz="1400" b="0" dirty="0">
                <a:solidFill>
                  <a:schemeClr val="bg1"/>
                </a:solidFill>
                <a:latin typeface="PingFang SC Regular" charset="-122"/>
                <a:ea typeface="PingFang SC Regular" charset="-122"/>
                <a:cs typeface="PingFang SC Regular" charset="-122"/>
              </a:rPr>
              <a:t>）快速构建单元格</a:t>
            </a:r>
            <a:endParaRPr lang="zh-CN" altLang="en-US" sz="1400" b="0" dirty="0">
              <a:solidFill>
                <a:schemeClr val="bg1"/>
              </a:solidFill>
              <a:latin typeface="PingFang SC Regular" charset="-122"/>
              <a:ea typeface="PingFang SC Regular" charset="-122"/>
              <a:cs typeface="PingFang SC Regular" charset="-122"/>
            </a:endParaRPr>
          </a:p>
        </p:txBody>
      </p:sp>
      <p:sp>
        <p:nvSpPr>
          <p:cNvPr id="89" name="Rectangle 25"/>
          <p:cNvSpPr>
            <a:spLocks noChangeArrowheads="1"/>
          </p:cNvSpPr>
          <p:nvPr/>
        </p:nvSpPr>
        <p:spPr bwMode="auto">
          <a:xfrm>
            <a:off x="5601301" y="870105"/>
            <a:ext cx="1327905"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en-US" altLang="en-US" sz="2000" dirty="0">
                <a:solidFill>
                  <a:srgbClr val="FFFFFF"/>
                </a:solidFill>
                <a:latin typeface="Segoe UI" panose="020B0502040204020203" charset="0"/>
                <a:ea typeface="PingFang SC Regular" charset="-122"/>
                <a:cs typeface="PingFang SC Regular" charset="-122"/>
              </a:rPr>
              <a:t>BGR2GRAY</a:t>
            </a:r>
            <a:endParaRPr lang="en-US" altLang="en-US" sz="2000" dirty="0">
              <a:solidFill>
                <a:srgbClr val="FFFFFF"/>
              </a:solidFill>
              <a:latin typeface="Segoe UI" panose="020B0502040204020203" charset="0"/>
              <a:ea typeface="PingFang SC Regular" charset="-122"/>
              <a:cs typeface="PingFang SC Regular" charset="-122"/>
            </a:endParaRPr>
          </a:p>
        </p:txBody>
      </p:sp>
      <p:sp>
        <p:nvSpPr>
          <p:cNvPr id="102" name="Rectangle 38"/>
          <p:cNvSpPr>
            <a:spLocks noChangeArrowheads="1"/>
          </p:cNvSpPr>
          <p:nvPr/>
        </p:nvSpPr>
        <p:spPr bwMode="auto">
          <a:xfrm>
            <a:off x="5208565" y="1526880"/>
            <a:ext cx="1720641"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前景背景分割</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15" name="Rectangle 51"/>
          <p:cNvSpPr>
            <a:spLocks noChangeArrowheads="1"/>
          </p:cNvSpPr>
          <p:nvPr/>
        </p:nvSpPr>
        <p:spPr bwMode="auto">
          <a:xfrm>
            <a:off x="6234487" y="2183655"/>
            <a:ext cx="694719"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反相</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28" name="Rectangle 64"/>
          <p:cNvSpPr>
            <a:spLocks noChangeArrowheads="1"/>
          </p:cNvSpPr>
          <p:nvPr/>
        </p:nvSpPr>
        <p:spPr bwMode="auto">
          <a:xfrm>
            <a:off x="5978007" y="2840430"/>
            <a:ext cx="951199"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二值化</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35" name="Rectangle 71"/>
          <p:cNvSpPr>
            <a:spLocks noChangeArrowheads="1"/>
          </p:cNvSpPr>
          <p:nvPr/>
        </p:nvSpPr>
        <p:spPr bwMode="auto">
          <a:xfrm>
            <a:off x="6976582" y="1568972"/>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卷积寻找背景种子区域，通过蔓延法将背景消除</a:t>
            </a:r>
            <a:endParaRPr lang="zh-CN" altLang="en-US" sz="1400" b="0" dirty="0">
              <a:solidFill>
                <a:schemeClr val="bg1"/>
              </a:solidFill>
              <a:latin typeface="PingFang SC Regular" charset="-122"/>
              <a:ea typeface="PingFang SC Regular" charset="-122"/>
              <a:cs typeface="PingFang SC Regular" charset="-122"/>
            </a:endParaRPr>
          </a:p>
        </p:txBody>
      </p:sp>
      <p:sp>
        <p:nvSpPr>
          <p:cNvPr id="136" name="Rectangle 72"/>
          <p:cNvSpPr>
            <a:spLocks noChangeArrowheads="1"/>
          </p:cNvSpPr>
          <p:nvPr/>
        </p:nvSpPr>
        <p:spPr bwMode="auto">
          <a:xfrm>
            <a:off x="6968645" y="2180424"/>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统一：无语义的背景为黑色，有语义的前景为白色</a:t>
            </a:r>
            <a:endParaRPr lang="zh-CN" altLang="en-US" sz="1400" b="0" dirty="0">
              <a:solidFill>
                <a:schemeClr val="bg1"/>
              </a:solidFill>
              <a:latin typeface="PingFang SC Regular" charset="-122"/>
              <a:ea typeface="PingFang SC Regular" charset="-122"/>
              <a:cs typeface="PingFang SC Regular" charset="-122"/>
            </a:endParaRPr>
          </a:p>
        </p:txBody>
      </p:sp>
      <p:sp>
        <p:nvSpPr>
          <p:cNvPr id="137" name="Rectangle 73"/>
          <p:cNvSpPr>
            <a:spLocks noChangeArrowheads="1"/>
          </p:cNvSpPr>
          <p:nvPr/>
        </p:nvSpPr>
        <p:spPr bwMode="auto">
          <a:xfrm>
            <a:off x="6968645" y="854905"/>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三通道彩色图转为单通道灰度图</a:t>
            </a:r>
            <a:endParaRPr lang="zh-CN" altLang="en-US" sz="1400" b="0" dirty="0">
              <a:solidFill>
                <a:schemeClr val="bg1"/>
              </a:solidFill>
              <a:latin typeface="PingFang SC Regular" charset="-122"/>
              <a:ea typeface="PingFang SC Regular" charset="-122"/>
              <a:cs typeface="PingFang SC Regular" charset="-122"/>
            </a:endParaRPr>
          </a:p>
        </p:txBody>
      </p:sp>
      <p:sp>
        <p:nvSpPr>
          <p:cNvPr id="138" name="Rectangle 74"/>
          <p:cNvSpPr>
            <a:spLocks noChangeArrowheads="1"/>
          </p:cNvSpPr>
          <p:nvPr/>
        </p:nvSpPr>
        <p:spPr bwMode="auto">
          <a:xfrm>
            <a:off x="6968645" y="2750038"/>
            <a:ext cx="5223355" cy="651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硬编码</a:t>
            </a:r>
            <a:r>
              <a:rPr lang="en-US" altLang="en-US" sz="1400" b="0" dirty="0">
                <a:solidFill>
                  <a:schemeClr val="bg1"/>
                </a:solidFill>
                <a:latin typeface="PingFang SC Regular" charset="-122"/>
                <a:ea typeface="PingFang SC Regular" charset="-122"/>
                <a:cs typeface="PingFang SC Regular" charset="-122"/>
              </a:rPr>
              <a:t>,  </a:t>
            </a:r>
            <a:r>
              <a:rPr lang="zh-CN" altLang="en-US" sz="1400" b="0" dirty="0">
                <a:solidFill>
                  <a:schemeClr val="bg1"/>
                </a:solidFill>
                <a:latin typeface="PingFang SC Regular" charset="-122"/>
                <a:ea typeface="PingFang SC Regular" charset="-122"/>
                <a:cs typeface="PingFang SC Regular" charset="-122"/>
              </a:rPr>
              <a:t>最大类别方差阈值化算法</a:t>
            </a:r>
            <a:r>
              <a:rPr lang="en-US" altLang="en-US" sz="1400" b="0" dirty="0">
                <a:solidFill>
                  <a:schemeClr val="bg1"/>
                </a:solidFill>
                <a:latin typeface="PingFang SC Regular" charset="-122"/>
                <a:ea typeface="PingFang SC Regular" charset="-122"/>
                <a:cs typeface="PingFang SC Regular" charset="-122"/>
              </a:rPr>
              <a:t>, </a:t>
            </a:r>
            <a:r>
              <a:rPr lang="zh-CN" altLang="en-US" sz="1400" b="0" dirty="0">
                <a:solidFill>
                  <a:schemeClr val="bg1"/>
                </a:solidFill>
                <a:latin typeface="PingFang SC Regular" charset="-122"/>
                <a:ea typeface="PingFang SC Regular" charset="-122"/>
                <a:cs typeface="PingFang SC Regular" charset="-122"/>
              </a:rPr>
              <a:t>局部自适应阈值化算法（高斯，均值）</a:t>
            </a:r>
            <a:r>
              <a:rPr lang="en-US" altLang="en-US" sz="1400" b="0" dirty="0">
                <a:solidFill>
                  <a:schemeClr val="bg1"/>
                </a:solidFill>
                <a:latin typeface="PingFang SC Regular" charset="-122"/>
                <a:ea typeface="PingFang SC Regular" charset="-122"/>
                <a:cs typeface="PingFang SC Regular" charset="-122"/>
              </a:rPr>
              <a:t>, </a:t>
            </a:r>
            <a:r>
              <a:rPr lang="zh-CN" altLang="en-US" sz="1400" b="0" dirty="0">
                <a:solidFill>
                  <a:schemeClr val="bg1"/>
                </a:solidFill>
                <a:latin typeface="PingFang SC Regular" charset="-122"/>
                <a:ea typeface="PingFang SC Regular" charset="-122"/>
                <a:cs typeface="PingFang SC Regular" charset="-122"/>
              </a:rPr>
              <a:t>基于表格线的局部自适应最大类别方差阈值化算法</a:t>
            </a:r>
            <a:endParaRPr lang="zh-CN" altLang="en-US" sz="1400" b="0" dirty="0">
              <a:solidFill>
                <a:schemeClr val="bg1"/>
              </a:solidFill>
              <a:latin typeface="PingFang SC Regular" charset="-122"/>
              <a:ea typeface="PingFang SC Regular" charset="-122"/>
              <a:cs typeface="PingFang SC Regular" charset="-122"/>
            </a:endParaRPr>
          </a:p>
        </p:txBody>
      </p:sp>
      <p:sp>
        <p:nvSpPr>
          <p:cNvPr id="145" name="Rectangle 81"/>
          <p:cNvSpPr>
            <a:spLocks noChangeArrowheads="1"/>
          </p:cNvSpPr>
          <p:nvPr/>
        </p:nvSpPr>
        <p:spPr bwMode="auto">
          <a:xfrm>
            <a:off x="5721526" y="3497205"/>
            <a:ext cx="1207680"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直线提取</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52" name="Rectangle 88"/>
          <p:cNvSpPr>
            <a:spLocks noChangeArrowheads="1"/>
          </p:cNvSpPr>
          <p:nvPr/>
        </p:nvSpPr>
        <p:spPr bwMode="auto">
          <a:xfrm>
            <a:off x="6976583" y="3360121"/>
            <a:ext cx="5024074" cy="651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en-US" altLang="en-US" sz="1400" b="0" dirty="0">
                <a:solidFill>
                  <a:schemeClr val="bg1"/>
                </a:solidFill>
                <a:latin typeface="PingFang SC Regular" charset="-122"/>
                <a:ea typeface="PingFang SC Regular" charset="-122"/>
                <a:cs typeface="PingFang SC Regular" charset="-122"/>
              </a:rPr>
              <a:t>Hough</a:t>
            </a:r>
            <a:r>
              <a:rPr lang="zh-CN" altLang="en-US" sz="1400" b="0" dirty="0">
                <a:solidFill>
                  <a:schemeClr val="bg1"/>
                </a:solidFill>
                <a:latin typeface="PingFang SC Regular" charset="-122"/>
                <a:ea typeface="PingFang SC Regular" charset="-122"/>
                <a:cs typeface="PingFang SC Regular" charset="-122"/>
              </a:rPr>
              <a:t>变换，</a:t>
            </a:r>
            <a:r>
              <a:rPr lang="en-US" altLang="en-US" sz="1400" b="0" dirty="0" err="1">
                <a:solidFill>
                  <a:schemeClr val="bg1"/>
                </a:solidFill>
                <a:latin typeface="PingFang SC Regular" charset="-122"/>
                <a:ea typeface="PingFang SC Regular" charset="-122"/>
                <a:cs typeface="PingFang SC Regular" charset="-122"/>
              </a:rPr>
              <a:t>LineSegmentDetector</a:t>
            </a:r>
            <a:r>
              <a:rPr lang="zh-CN" altLang="en-US" sz="1400" b="0" dirty="0">
                <a:solidFill>
                  <a:schemeClr val="bg1"/>
                </a:solidFill>
                <a:latin typeface="PingFang SC Regular" charset="-122"/>
                <a:ea typeface="PingFang SC Regular" charset="-122"/>
                <a:cs typeface="PingFang SC Regular" charset="-122"/>
              </a:rPr>
              <a:t>算法， </a:t>
            </a:r>
            <a:r>
              <a:rPr lang="en-US" altLang="en-US" sz="1400" b="0" dirty="0">
                <a:solidFill>
                  <a:schemeClr val="bg1"/>
                </a:solidFill>
                <a:latin typeface="PingFang SC Regular" charset="-122"/>
                <a:ea typeface="PingFang SC Regular" charset="-122"/>
                <a:cs typeface="PingFang SC Regular" charset="-122"/>
              </a:rPr>
              <a:t>Canny</a:t>
            </a:r>
            <a:r>
              <a:rPr lang="zh-CN" altLang="en-US" sz="1400" b="0" dirty="0">
                <a:solidFill>
                  <a:schemeClr val="bg1"/>
                </a:solidFill>
                <a:latin typeface="PingFang SC Regular" charset="-122"/>
                <a:ea typeface="PingFang SC Regular" charset="-122"/>
                <a:cs typeface="PingFang SC Regular" charset="-122"/>
              </a:rPr>
              <a:t>边缘检测法，最小连续像素块方法</a:t>
            </a:r>
            <a:endParaRPr lang="zh-CN" altLang="en-US" sz="1400" b="0" dirty="0">
              <a:solidFill>
                <a:schemeClr val="bg1"/>
              </a:solidFill>
              <a:latin typeface="PingFang SC Regular" charset="-122"/>
              <a:ea typeface="PingFang SC Regular" charset="-122"/>
              <a:cs typeface="PingFang SC Regular" charset="-122"/>
            </a:endParaRPr>
          </a:p>
        </p:txBody>
      </p:sp>
      <p:sp>
        <p:nvSpPr>
          <p:cNvPr id="159" name="Rectangle 95"/>
          <p:cNvSpPr>
            <a:spLocks noChangeArrowheads="1"/>
          </p:cNvSpPr>
          <p:nvPr/>
        </p:nvSpPr>
        <p:spPr bwMode="auto">
          <a:xfrm>
            <a:off x="5465046" y="4153980"/>
            <a:ext cx="1464160"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FFFFFF"/>
                </a:solidFill>
                <a:latin typeface="Segoe UI" panose="020B0502040204020203" charset="0"/>
                <a:ea typeface="PingFang SC Regular" charset="-122"/>
                <a:cs typeface="PingFang SC Regular" charset="-122"/>
              </a:rPr>
              <a:t>表格线整理</a:t>
            </a:r>
            <a:endParaRPr lang="zh-CN" altLang="en-US" sz="2000" dirty="0">
              <a:solidFill>
                <a:srgbClr val="FFFFFF"/>
              </a:solidFill>
              <a:latin typeface="Segoe UI" panose="020B0502040204020203" charset="0"/>
              <a:ea typeface="PingFang SC Regular" charset="-122"/>
              <a:cs typeface="PingFang SC Regular" charset="-122"/>
            </a:endParaRPr>
          </a:p>
        </p:txBody>
      </p:sp>
      <p:sp>
        <p:nvSpPr>
          <p:cNvPr id="160" name="Rectangle 96"/>
          <p:cNvSpPr>
            <a:spLocks noChangeArrowheads="1"/>
          </p:cNvSpPr>
          <p:nvPr/>
        </p:nvSpPr>
        <p:spPr bwMode="auto">
          <a:xfrm>
            <a:off x="6929206" y="4083097"/>
            <a:ext cx="4783418" cy="633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表格线细化，孤儿线消除，单元格突刺点消除，单元格内冗余方块消除</a:t>
            </a:r>
            <a:endParaRPr lang="zh-CN" altLang="en-US" sz="1400" b="0" dirty="0">
              <a:solidFill>
                <a:schemeClr val="bg1"/>
              </a:solidFill>
              <a:latin typeface="PingFang SC Regular" charset="-122"/>
              <a:ea typeface="PingFang SC Regular" charset="-122"/>
              <a:cs typeface="PingFang SC Regular" charset="-122"/>
            </a:endParaRPr>
          </a:p>
        </p:txBody>
      </p:sp>
      <p:sp>
        <p:nvSpPr>
          <p:cNvPr id="167" name="Rectangle 103"/>
          <p:cNvSpPr>
            <a:spLocks noChangeArrowheads="1"/>
          </p:cNvSpPr>
          <p:nvPr/>
        </p:nvSpPr>
        <p:spPr bwMode="auto">
          <a:xfrm>
            <a:off x="5721526" y="6124308"/>
            <a:ext cx="1207680" cy="398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spAutoFit/>
          </a:bodyPr>
          <a:lstStyle>
            <a:lvl1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Lst>
              <a:defRPr>
                <a:solidFill>
                  <a:srgbClr val="000000"/>
                </a:solidFill>
                <a:latin typeface="Arial" panose="020B0604020202020204" pitchFamily="34" charset="0"/>
                <a:ea typeface="Noto Sans CJK SC Regular" charset="0"/>
                <a:cs typeface="Noto Sans CJK SC Regular" charset="0"/>
              </a:defRPr>
            </a:lvl9pPr>
          </a:lstStyle>
          <a:p>
            <a:pPr hangingPunct="1"/>
            <a:r>
              <a:rPr lang="zh-CN" altLang="en-US" sz="2000" dirty="0">
                <a:solidFill>
                  <a:srgbClr val="ED7D31"/>
                </a:solidFill>
                <a:latin typeface="Segoe UI" panose="020B0502040204020203" charset="0"/>
                <a:ea typeface="PingFang SC Regular" charset="-122"/>
                <a:cs typeface="PingFang SC Regular" charset="-122"/>
              </a:rPr>
              <a:t>文字填充</a:t>
            </a:r>
            <a:endParaRPr lang="zh-CN" altLang="en-US" sz="2000" dirty="0">
              <a:solidFill>
                <a:srgbClr val="ED7D31"/>
              </a:solidFill>
              <a:latin typeface="Segoe UI" panose="020B0502040204020203" charset="0"/>
              <a:ea typeface="PingFang SC Regular" charset="-122"/>
              <a:cs typeface="PingFang SC Regular" charset="-122"/>
            </a:endParaRPr>
          </a:p>
        </p:txBody>
      </p:sp>
      <p:sp>
        <p:nvSpPr>
          <p:cNvPr id="168" name="Rectangle 104"/>
          <p:cNvSpPr>
            <a:spLocks noChangeArrowheads="1"/>
          </p:cNvSpPr>
          <p:nvPr/>
        </p:nvSpPr>
        <p:spPr bwMode="auto">
          <a:xfrm>
            <a:off x="6968645" y="6167474"/>
            <a:ext cx="6550025" cy="353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ea typeface="Noto Sans CJK SC Regular" charset="0"/>
                <a:cs typeface="Noto Sans CJK SC Regular" charset="0"/>
              </a:defRPr>
            </a:lvl9pPr>
          </a:lstStyle>
          <a:p>
            <a:pPr hangingPunct="1">
              <a:lnSpc>
                <a:spcPct val="130000"/>
              </a:lnSpc>
            </a:pPr>
            <a:r>
              <a:rPr lang="zh-CN" altLang="en-US" sz="1400" b="0" dirty="0">
                <a:solidFill>
                  <a:schemeClr val="bg1"/>
                </a:solidFill>
                <a:latin typeface="PingFang SC Regular" charset="-122"/>
                <a:ea typeface="PingFang SC Regular" charset="-122"/>
                <a:cs typeface="PingFang SC Regular" charset="-122"/>
              </a:rPr>
              <a:t>渲染</a:t>
            </a:r>
            <a:r>
              <a:rPr lang="en-US" altLang="en-US" sz="1400" b="0" dirty="0">
                <a:solidFill>
                  <a:schemeClr val="bg1"/>
                </a:solidFill>
                <a:latin typeface="PingFang SC Regular" charset="-122"/>
                <a:ea typeface="PingFang SC Regular" charset="-122"/>
                <a:cs typeface="PingFang SC Regular" charset="-122"/>
              </a:rPr>
              <a:t>PDF</a:t>
            </a:r>
            <a:endParaRPr lang="en-US" altLang="en-US" sz="1400" b="0" dirty="0">
              <a:solidFill>
                <a:schemeClr val="bg1"/>
              </a:solidFill>
              <a:latin typeface="PingFang SC Regular" charset="-122"/>
              <a:ea typeface="PingFang SC Regular" charset="-122"/>
              <a:cs typeface="PingFang SC Regular" charset="-122"/>
            </a:endParaRPr>
          </a:p>
        </p:txBody>
      </p:sp>
      <p:pic>
        <p:nvPicPr>
          <p:cNvPr id="120" name="Picture 119"/>
          <p:cNvPicPr>
            <a:picLocks noChangeAspect="1" noChangeArrowheads="1"/>
          </p:cNvPicPr>
          <p:nvPr/>
        </p:nvPicPr>
        <p:blipFill rotWithShape="1">
          <a:blip r:embed="rId1">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l="6983" t="3238" r="2594"/>
          <a:stretch>
            <a:fillRect/>
          </a:stretch>
        </p:blipFill>
        <p:spPr bwMode="auto">
          <a:xfrm>
            <a:off x="834316" y="861100"/>
            <a:ext cx="3716853" cy="5646861"/>
          </a:xfrm>
          <a:prstGeom prst="rect">
            <a:avLst/>
          </a:prstGeom>
          <a:noFill/>
          <a:ln>
            <a:noFill/>
          </a:ln>
          <a:effectLst>
            <a:outerShdw blurRad="63500" dist="38099" dir="2700000" algn="ctr" rotWithShape="0">
              <a:srgbClr val="000000">
                <a:alpha val="74998"/>
              </a:srgbClr>
            </a:outerShdw>
            <a:reflection blurRad="6350" stA="52000" endA="300" endPos="35000" dir="5400000" sy="-100000" algn="bl" rotWithShape="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14:hiddenLine>
            </a:ext>
          </a:extLst>
        </p:spPr>
      </p:pic>
      <p:sp>
        <p:nvSpPr>
          <p:cNvPr id="121" name="Rectangle 4"/>
          <p:cNvSpPr>
            <a:spLocks noChangeArrowheads="1"/>
          </p:cNvSpPr>
          <p:nvPr/>
        </p:nvSpPr>
        <p:spPr bwMode="auto">
          <a:xfrm>
            <a:off x="1001707" y="1268760"/>
            <a:ext cx="3326314" cy="3168353"/>
          </a:xfrm>
          <a:prstGeom prst="rect">
            <a:avLst/>
          </a:prstGeom>
          <a:noFill/>
          <a:ln w="3816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grpSp>
        <p:nvGrpSpPr>
          <p:cNvPr id="122" name="Group 121"/>
          <p:cNvGrpSpPr/>
          <p:nvPr/>
        </p:nvGrpSpPr>
        <p:grpSpPr>
          <a:xfrm>
            <a:off x="983432" y="1268760"/>
            <a:ext cx="3323332" cy="3141333"/>
            <a:chOff x="639763" y="1095375"/>
            <a:chExt cx="3565525" cy="3370263"/>
          </a:xfrm>
        </p:grpSpPr>
        <p:sp>
          <p:nvSpPr>
            <p:cNvPr id="123" name="Line 9"/>
            <p:cNvSpPr>
              <a:spLocks noChangeShapeType="1"/>
            </p:cNvSpPr>
            <p:nvPr/>
          </p:nvSpPr>
          <p:spPr bwMode="auto">
            <a:xfrm>
              <a:off x="639763" y="122396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24" name="Line 10"/>
            <p:cNvSpPr>
              <a:spLocks noChangeShapeType="1"/>
            </p:cNvSpPr>
            <p:nvPr/>
          </p:nvSpPr>
          <p:spPr bwMode="auto">
            <a:xfrm>
              <a:off x="639763" y="13335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25" name="Line 11"/>
            <p:cNvSpPr>
              <a:spLocks noChangeShapeType="1"/>
            </p:cNvSpPr>
            <p:nvPr/>
          </p:nvSpPr>
          <p:spPr bwMode="auto">
            <a:xfrm>
              <a:off x="639763" y="1476375"/>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26" name="Line 12"/>
            <p:cNvSpPr>
              <a:spLocks noChangeShapeType="1"/>
            </p:cNvSpPr>
            <p:nvPr/>
          </p:nvSpPr>
          <p:spPr bwMode="auto">
            <a:xfrm>
              <a:off x="639763" y="172878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27" name="Line 13"/>
            <p:cNvSpPr>
              <a:spLocks noChangeShapeType="1"/>
            </p:cNvSpPr>
            <p:nvPr/>
          </p:nvSpPr>
          <p:spPr bwMode="auto">
            <a:xfrm>
              <a:off x="639763" y="183673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29" name="Line 14"/>
            <p:cNvSpPr>
              <a:spLocks noChangeShapeType="1"/>
            </p:cNvSpPr>
            <p:nvPr/>
          </p:nvSpPr>
          <p:spPr bwMode="auto">
            <a:xfrm>
              <a:off x="639763" y="19812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30" name="Line 15"/>
            <p:cNvSpPr>
              <a:spLocks noChangeShapeType="1"/>
            </p:cNvSpPr>
            <p:nvPr/>
          </p:nvSpPr>
          <p:spPr bwMode="auto">
            <a:xfrm>
              <a:off x="639763" y="21971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31" name="Line 16"/>
            <p:cNvSpPr>
              <a:spLocks noChangeShapeType="1"/>
            </p:cNvSpPr>
            <p:nvPr/>
          </p:nvSpPr>
          <p:spPr bwMode="auto">
            <a:xfrm>
              <a:off x="639763" y="2339975"/>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32" name="Line 17"/>
            <p:cNvSpPr>
              <a:spLocks noChangeShapeType="1"/>
            </p:cNvSpPr>
            <p:nvPr/>
          </p:nvSpPr>
          <p:spPr bwMode="auto">
            <a:xfrm>
              <a:off x="639763" y="244951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33" name="Line 18"/>
            <p:cNvSpPr>
              <a:spLocks noChangeShapeType="1"/>
            </p:cNvSpPr>
            <p:nvPr/>
          </p:nvSpPr>
          <p:spPr bwMode="auto">
            <a:xfrm>
              <a:off x="639763" y="259238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34" name="Line 19"/>
            <p:cNvSpPr>
              <a:spLocks noChangeShapeType="1"/>
            </p:cNvSpPr>
            <p:nvPr/>
          </p:nvSpPr>
          <p:spPr bwMode="auto">
            <a:xfrm>
              <a:off x="639763" y="270033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39" name="Line 20"/>
            <p:cNvSpPr>
              <a:spLocks noChangeShapeType="1"/>
            </p:cNvSpPr>
            <p:nvPr/>
          </p:nvSpPr>
          <p:spPr bwMode="auto">
            <a:xfrm>
              <a:off x="639763" y="28448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40" name="Line 21"/>
            <p:cNvSpPr>
              <a:spLocks noChangeShapeType="1"/>
            </p:cNvSpPr>
            <p:nvPr/>
          </p:nvSpPr>
          <p:spPr bwMode="auto">
            <a:xfrm>
              <a:off x="639763" y="295275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41" name="Line 22"/>
            <p:cNvSpPr>
              <a:spLocks noChangeShapeType="1"/>
            </p:cNvSpPr>
            <p:nvPr/>
          </p:nvSpPr>
          <p:spPr bwMode="auto">
            <a:xfrm>
              <a:off x="639763" y="309721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42" name="Line 23"/>
            <p:cNvSpPr>
              <a:spLocks noChangeShapeType="1"/>
            </p:cNvSpPr>
            <p:nvPr/>
          </p:nvSpPr>
          <p:spPr bwMode="auto">
            <a:xfrm>
              <a:off x="639763" y="320516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43" name="Line 24"/>
            <p:cNvSpPr>
              <a:spLocks noChangeShapeType="1"/>
            </p:cNvSpPr>
            <p:nvPr/>
          </p:nvSpPr>
          <p:spPr bwMode="auto">
            <a:xfrm>
              <a:off x="639763" y="334803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44" name="Line 25"/>
            <p:cNvSpPr>
              <a:spLocks noChangeShapeType="1"/>
            </p:cNvSpPr>
            <p:nvPr/>
          </p:nvSpPr>
          <p:spPr bwMode="auto">
            <a:xfrm>
              <a:off x="639763" y="3455988"/>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46" name="Line 26"/>
            <p:cNvSpPr>
              <a:spLocks noChangeShapeType="1"/>
            </p:cNvSpPr>
            <p:nvPr/>
          </p:nvSpPr>
          <p:spPr bwMode="auto">
            <a:xfrm>
              <a:off x="639763" y="360045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47" name="Line 27"/>
            <p:cNvSpPr>
              <a:spLocks noChangeShapeType="1"/>
            </p:cNvSpPr>
            <p:nvPr/>
          </p:nvSpPr>
          <p:spPr bwMode="auto">
            <a:xfrm>
              <a:off x="639763" y="360045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48" name="Line 28"/>
            <p:cNvSpPr>
              <a:spLocks noChangeShapeType="1"/>
            </p:cNvSpPr>
            <p:nvPr/>
          </p:nvSpPr>
          <p:spPr bwMode="auto">
            <a:xfrm>
              <a:off x="639763" y="370840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49" name="Line 29"/>
            <p:cNvSpPr>
              <a:spLocks noChangeShapeType="1"/>
            </p:cNvSpPr>
            <p:nvPr/>
          </p:nvSpPr>
          <p:spPr bwMode="auto">
            <a:xfrm>
              <a:off x="639763" y="385286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50" name="Line 30"/>
            <p:cNvSpPr>
              <a:spLocks noChangeShapeType="1"/>
            </p:cNvSpPr>
            <p:nvPr/>
          </p:nvSpPr>
          <p:spPr bwMode="auto">
            <a:xfrm>
              <a:off x="639763" y="3960813"/>
              <a:ext cx="3565525" cy="1587"/>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51" name="Line 31"/>
            <p:cNvSpPr>
              <a:spLocks noChangeShapeType="1"/>
            </p:cNvSpPr>
            <p:nvPr/>
          </p:nvSpPr>
          <p:spPr bwMode="auto">
            <a:xfrm>
              <a:off x="639763" y="4105275"/>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53" name="Line 32"/>
            <p:cNvSpPr>
              <a:spLocks noChangeShapeType="1"/>
            </p:cNvSpPr>
            <p:nvPr/>
          </p:nvSpPr>
          <p:spPr bwMode="auto">
            <a:xfrm>
              <a:off x="639763" y="4213225"/>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54" name="Line 33"/>
            <p:cNvSpPr>
              <a:spLocks noChangeShapeType="1"/>
            </p:cNvSpPr>
            <p:nvPr/>
          </p:nvSpPr>
          <p:spPr bwMode="auto">
            <a:xfrm>
              <a:off x="639763" y="4464050"/>
              <a:ext cx="3565525" cy="158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55" name="Line 34"/>
            <p:cNvSpPr>
              <a:spLocks noChangeShapeType="1"/>
            </p:cNvSpPr>
            <p:nvPr/>
          </p:nvSpPr>
          <p:spPr bwMode="auto">
            <a:xfrm flipV="1">
              <a:off x="1773238" y="1095375"/>
              <a:ext cx="1587"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56" name="Line 35"/>
            <p:cNvSpPr>
              <a:spLocks noChangeShapeType="1"/>
            </p:cNvSpPr>
            <p:nvPr/>
          </p:nvSpPr>
          <p:spPr bwMode="auto">
            <a:xfrm flipV="1">
              <a:off x="2193925" y="1096963"/>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57" name="Line 36"/>
            <p:cNvSpPr>
              <a:spLocks noChangeShapeType="1"/>
            </p:cNvSpPr>
            <p:nvPr/>
          </p:nvSpPr>
          <p:spPr bwMode="auto">
            <a:xfrm flipV="1">
              <a:off x="2595563" y="1096963"/>
              <a:ext cx="1587"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58" name="Line 37"/>
            <p:cNvSpPr>
              <a:spLocks noChangeShapeType="1"/>
            </p:cNvSpPr>
            <p:nvPr/>
          </p:nvSpPr>
          <p:spPr bwMode="auto">
            <a:xfrm flipV="1">
              <a:off x="3108325" y="1095375"/>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61" name="Line 38"/>
            <p:cNvSpPr>
              <a:spLocks noChangeShapeType="1"/>
            </p:cNvSpPr>
            <p:nvPr/>
          </p:nvSpPr>
          <p:spPr bwMode="auto">
            <a:xfrm flipV="1">
              <a:off x="3657600" y="1096963"/>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62" name="Line 39"/>
            <p:cNvSpPr>
              <a:spLocks noChangeShapeType="1"/>
            </p:cNvSpPr>
            <p:nvPr/>
          </p:nvSpPr>
          <p:spPr bwMode="auto">
            <a:xfrm flipV="1">
              <a:off x="3657600" y="1096963"/>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63" name="Line 40"/>
            <p:cNvSpPr>
              <a:spLocks noChangeShapeType="1"/>
            </p:cNvSpPr>
            <p:nvPr/>
          </p:nvSpPr>
          <p:spPr bwMode="auto">
            <a:xfrm flipV="1">
              <a:off x="1828800" y="2843213"/>
              <a:ext cx="1588" cy="160655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164" name="Line 41"/>
            <p:cNvSpPr>
              <a:spLocks noChangeShapeType="1"/>
            </p:cNvSpPr>
            <p:nvPr/>
          </p:nvSpPr>
          <p:spPr bwMode="auto">
            <a:xfrm flipV="1">
              <a:off x="2687638" y="2860675"/>
              <a:ext cx="1587" cy="13541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gr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grpSp>
        <p:nvGrpSpPr>
          <p:cNvPr id="68" name="Group 67"/>
          <p:cNvGrpSpPr/>
          <p:nvPr/>
        </p:nvGrpSpPr>
        <p:grpSpPr>
          <a:xfrm>
            <a:off x="994395" y="4754738"/>
            <a:ext cx="3324753" cy="1482574"/>
            <a:chOff x="639763" y="4845050"/>
            <a:chExt cx="3492415" cy="1557338"/>
          </a:xfrm>
        </p:grpSpPr>
        <p:sp>
          <p:nvSpPr>
            <p:cNvPr id="69" name="Line 42"/>
            <p:cNvSpPr>
              <a:spLocks noChangeShapeType="1"/>
            </p:cNvSpPr>
            <p:nvPr/>
          </p:nvSpPr>
          <p:spPr bwMode="auto">
            <a:xfrm>
              <a:off x="639764" y="5211764"/>
              <a:ext cx="3492414" cy="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70" name="Line 43"/>
            <p:cNvSpPr>
              <a:spLocks noChangeShapeType="1"/>
            </p:cNvSpPr>
            <p:nvPr/>
          </p:nvSpPr>
          <p:spPr bwMode="auto">
            <a:xfrm>
              <a:off x="639763" y="5761038"/>
              <a:ext cx="2560219" cy="6393"/>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71" name="Line 44"/>
            <p:cNvSpPr>
              <a:spLocks noChangeShapeType="1"/>
            </p:cNvSpPr>
            <p:nvPr/>
          </p:nvSpPr>
          <p:spPr bwMode="auto">
            <a:xfrm flipV="1">
              <a:off x="822325" y="4845050"/>
              <a:ext cx="1588" cy="15573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72" name="Line 45"/>
            <p:cNvSpPr>
              <a:spLocks noChangeShapeType="1"/>
            </p:cNvSpPr>
            <p:nvPr/>
          </p:nvSpPr>
          <p:spPr bwMode="auto">
            <a:xfrm flipV="1">
              <a:off x="1554163" y="4845050"/>
              <a:ext cx="1587" cy="15573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75" name="Line 46"/>
            <p:cNvSpPr>
              <a:spLocks noChangeShapeType="1"/>
            </p:cNvSpPr>
            <p:nvPr/>
          </p:nvSpPr>
          <p:spPr bwMode="auto">
            <a:xfrm flipV="1">
              <a:off x="2103438" y="4845050"/>
              <a:ext cx="1587" cy="15573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76" name="Line 47"/>
            <p:cNvSpPr>
              <a:spLocks noChangeShapeType="1"/>
            </p:cNvSpPr>
            <p:nvPr/>
          </p:nvSpPr>
          <p:spPr bwMode="auto">
            <a:xfrm flipV="1">
              <a:off x="2670507" y="4973639"/>
              <a:ext cx="0" cy="1428749"/>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77" name="Line 48"/>
            <p:cNvSpPr>
              <a:spLocks noChangeShapeType="1"/>
            </p:cNvSpPr>
            <p:nvPr/>
          </p:nvSpPr>
          <p:spPr bwMode="auto">
            <a:xfrm flipV="1">
              <a:off x="3199982" y="4845050"/>
              <a:ext cx="1587" cy="1557338"/>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sp>
          <p:nvSpPr>
            <p:cNvPr id="78" name="Line 49"/>
            <p:cNvSpPr>
              <a:spLocks noChangeShapeType="1"/>
            </p:cNvSpPr>
            <p:nvPr/>
          </p:nvSpPr>
          <p:spPr bwMode="auto">
            <a:xfrm>
              <a:off x="2103438" y="4973639"/>
              <a:ext cx="1096543" cy="0"/>
            </a:xfrm>
            <a:prstGeom prst="line">
              <a:avLst/>
            </a:prstGeom>
            <a:noFill/>
            <a:ln w="29160" cap="flat">
              <a:solidFill>
                <a:srgbClr val="1669BE"/>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b="0" dirty="0">
                <a:latin typeface="PingFang SC Regular" charset="-122"/>
                <a:ea typeface="PingFang SC Regular" charset="-122"/>
                <a:cs typeface="PingFang SC Regular" charset="-122"/>
              </a:endParaRPr>
            </a:p>
          </p:txBody>
        </p:sp>
      </p:grpSp>
      <p:sp>
        <p:nvSpPr>
          <p:cNvPr id="79" name="Rectangle 4"/>
          <p:cNvSpPr>
            <a:spLocks noChangeArrowheads="1"/>
          </p:cNvSpPr>
          <p:nvPr/>
        </p:nvSpPr>
        <p:spPr bwMode="auto">
          <a:xfrm>
            <a:off x="983432" y="4754738"/>
            <a:ext cx="3344590" cy="1482574"/>
          </a:xfrm>
          <a:prstGeom prst="rect">
            <a:avLst/>
          </a:prstGeom>
          <a:noFill/>
          <a:ln w="38160" cap="flat">
            <a:solidFill>
              <a:srgbClr val="C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0" dirty="0">
              <a:latin typeface="PingFang SC Regular" charset="-122"/>
              <a:ea typeface="PingFang SC Regular" charset="-122"/>
              <a:cs typeface="PingFang SC Regular" charset="-122"/>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11" name="TextBox 10"/>
          <p:cNvSpPr txBox="1"/>
          <p:nvPr/>
        </p:nvSpPr>
        <p:spPr>
          <a:xfrm>
            <a:off x="2207568" y="908720"/>
            <a:ext cx="756084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chemeClr val="bg1"/>
                </a:solidFill>
              </a:rPr>
              <a:t>基于图表识别</a:t>
            </a:r>
            <a:r>
              <a:rPr lang="en-US" altLang="zh-CN" dirty="0" err="1">
                <a:solidFill>
                  <a:schemeClr val="bg1"/>
                </a:solidFill>
              </a:rPr>
              <a:t>TableEdge</a:t>
            </a:r>
            <a:r>
              <a:rPr lang="zh-CN" altLang="en-US" dirty="0">
                <a:solidFill>
                  <a:schemeClr val="bg1"/>
                </a:solidFill>
              </a:rPr>
              <a:t>数据集测试集</a:t>
            </a:r>
            <a:endParaRPr kumimoji="0" lang="en-US" sz="3200" b="1" i="0" u="none" strike="noStrike" cap="none" spc="0" normalizeH="0" baseline="0" dirty="0">
              <a:ln>
                <a:noFill/>
              </a:ln>
              <a:solidFill>
                <a:schemeClr val="bg1"/>
              </a:solidFill>
              <a:effectLst/>
              <a:uFillTx/>
              <a:sym typeface="微软雅黑" panose="020B0503020204020204" charset="-122"/>
            </a:endParaRPr>
          </a:p>
        </p:txBody>
      </p:sp>
      <p:graphicFrame>
        <p:nvGraphicFramePr>
          <p:cNvPr id="4" name="Chart 3"/>
          <p:cNvGraphicFramePr/>
          <p:nvPr/>
        </p:nvGraphicFramePr>
        <p:xfrm>
          <a:off x="626418" y="1747276"/>
          <a:ext cx="10730409" cy="4926257"/>
        </p:xfrm>
        <a:graphic>
          <a:graphicData uri="http://schemas.openxmlformats.org/drawingml/2006/chart">
            <c:chart xmlns:c="http://schemas.openxmlformats.org/drawingml/2006/chart" xmlns:r="http://schemas.openxmlformats.org/officeDocument/2006/relationships" r:id="rId1"/>
          </a:graphicData>
        </a:graphic>
      </p:graphicFrame>
      <p:sp>
        <p:nvSpPr>
          <p:cNvPr id="3" name="Slide Number Placeholder 2"/>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5" name="文本框 11"/>
          <p:cNvSpPr txBox="1"/>
          <p:nvPr/>
        </p:nvSpPr>
        <p:spPr>
          <a:xfrm>
            <a:off x="684531" y="548680"/>
            <a:ext cx="4317847" cy="584775"/>
          </a:xfrm>
          <a:prstGeom prst="rect">
            <a:avLst/>
          </a:prstGeom>
          <a:ln w="12700">
            <a:miter lim="400000"/>
          </a:ln>
        </p:spPr>
        <p:txBody>
          <a:bodyPr wrap="none" lIns="45719" rIns="45719">
            <a:spAutoFit/>
          </a:bodyPr>
          <a:lstStyle/>
          <a:p>
            <a:r>
              <a:rPr lang="zh-CN" altLang="en-US" dirty="0">
                <a:solidFill>
                  <a:schemeClr val="bg1"/>
                </a:solidFill>
              </a:rPr>
              <a:t>数据非结构化到结构化</a:t>
            </a:r>
            <a:endParaRPr lang="zh-CN" altLang="en-US" dirty="0">
              <a:solidFill>
                <a:schemeClr val="bg1"/>
              </a:solidFill>
            </a:endParaRPr>
          </a:p>
        </p:txBody>
      </p:sp>
      <p:sp>
        <p:nvSpPr>
          <p:cNvPr id="2" name="Oval 1"/>
          <p:cNvSpPr/>
          <p:nvPr/>
        </p:nvSpPr>
        <p:spPr>
          <a:xfrm>
            <a:off x="2460408" y="1170990"/>
            <a:ext cx="3986202" cy="3986202"/>
          </a:xfrm>
          <a:prstGeom prst="ellipse">
            <a:avLst/>
          </a:prstGeom>
          <a:noFill/>
          <a:ln w="38100" cap="flat">
            <a:solidFill>
              <a:srgbClr val="C00000"/>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3" name="TextBox 2"/>
          <p:cNvSpPr txBox="1"/>
          <p:nvPr/>
        </p:nvSpPr>
        <p:spPr>
          <a:xfrm>
            <a:off x="4400638" y="1973128"/>
            <a:ext cx="1733806"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C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图表识别</a:t>
            </a:r>
            <a:endParaRPr kumimoji="0" lang="en-US" altLang="zh-CN" sz="3200" b="1" i="0" u="none" strike="noStrike" cap="none" spc="0" normalizeH="0" baseline="0" dirty="0">
              <a:ln>
                <a:noFill/>
              </a:ln>
              <a:solidFill>
                <a:srgbClr val="C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C00000"/>
                </a:solidFill>
              </a:rPr>
              <a:t>文字识别</a:t>
            </a:r>
            <a:endParaRPr kumimoji="0" lang="en-US" sz="3200" b="1" i="0" u="none" strike="noStrike" cap="none" spc="0" normalizeH="0" baseline="0" dirty="0">
              <a:ln>
                <a:noFill/>
              </a:ln>
              <a:solidFill>
                <a:srgbClr val="C00000"/>
              </a:solidFill>
              <a:effectLst/>
              <a:uFillTx/>
              <a:sym typeface="微软雅黑" panose="020B0503020204020204" charset="-122"/>
            </a:endParaRPr>
          </a:p>
        </p:txBody>
      </p:sp>
      <p:sp>
        <p:nvSpPr>
          <p:cNvPr id="25" name="Rounded Rectangle 24"/>
          <p:cNvSpPr/>
          <p:nvPr/>
        </p:nvSpPr>
        <p:spPr>
          <a:xfrm>
            <a:off x="685419" y="2414775"/>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照片</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29" name="Rounded Rectangle 28"/>
          <p:cNvSpPr/>
          <p:nvPr/>
        </p:nvSpPr>
        <p:spPr>
          <a:xfrm>
            <a:off x="683178" y="5369604"/>
            <a:ext cx="2748526"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各种文字类文本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1" name="Rounded Rectangle 30"/>
          <p:cNvSpPr/>
          <p:nvPr/>
        </p:nvSpPr>
        <p:spPr>
          <a:xfrm>
            <a:off x="2575584" y="2415152"/>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图像文本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3" name="Rounded Rectangle 32"/>
          <p:cNvSpPr/>
          <p:nvPr/>
        </p:nvSpPr>
        <p:spPr>
          <a:xfrm>
            <a:off x="4475243"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TXT</a:t>
            </a: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5" name="Rounded Rectangle 34"/>
          <p:cNvSpPr/>
          <p:nvPr/>
        </p:nvSpPr>
        <p:spPr>
          <a:xfrm>
            <a:off x="6339570"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结构化文本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7" name="Rounded Rectangle 36"/>
          <p:cNvSpPr/>
          <p:nvPr/>
        </p:nvSpPr>
        <p:spPr>
          <a:xfrm>
            <a:off x="8224287"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a:ln>
                  <a:noFill/>
                </a:ln>
                <a:solidFill>
                  <a:schemeClr val="bg1"/>
                </a:solidFill>
                <a:effectLst/>
                <a:uFillTx/>
                <a:latin typeface="Heiti SC Light" charset="-122"/>
                <a:ea typeface="Heiti SC Light" charset="-122"/>
                <a:cs typeface="Heiti SC Light" charset="-122"/>
                <a:sym typeface="Calibri" panose="020F0502020204030204"/>
              </a:rPr>
              <a:t>可视化图表</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38" name="Straight Arrow Connector 37"/>
          <p:cNvCxnSpPr>
            <a:stCxn id="35" idx="3"/>
          </p:cNvCxnSpPr>
          <p:nvPr/>
        </p:nvCxnSpPr>
        <p:spPr>
          <a:xfrm>
            <a:off x="7985490" y="3486249"/>
            <a:ext cx="238349"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1" name="Rounded Rectangle 40"/>
          <p:cNvSpPr/>
          <p:nvPr/>
        </p:nvSpPr>
        <p:spPr>
          <a:xfrm>
            <a:off x="685418" y="1698808"/>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en-US" altLang="zh-CN" sz="2400" dirty="0">
                <a:solidFill>
                  <a:schemeClr val="bg1"/>
                </a:solidFill>
                <a:latin typeface="Heiti SC Light" charset="-122"/>
                <a:ea typeface="Heiti SC Light" charset="-122"/>
                <a:cs typeface="Heiti SC Light" charset="-122"/>
                <a:sym typeface="Calibri" panose="020F0502020204030204"/>
              </a:rPr>
              <a:t>PDF</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42" name="Rounded Rectangle 41"/>
          <p:cNvSpPr/>
          <p:nvPr/>
        </p:nvSpPr>
        <p:spPr>
          <a:xfrm>
            <a:off x="685418" y="3145227"/>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截图</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44" name="Rounded Rectangle 43"/>
          <p:cNvSpPr/>
          <p:nvPr/>
        </p:nvSpPr>
        <p:spPr>
          <a:xfrm>
            <a:off x="10109006"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a:ln>
                  <a:noFill/>
                </a:ln>
                <a:solidFill>
                  <a:schemeClr val="bg1"/>
                </a:solidFill>
                <a:effectLst/>
                <a:uFillTx/>
                <a:latin typeface="Heiti SC Light" charset="-122"/>
                <a:ea typeface="Heiti SC Light" charset="-122"/>
                <a:cs typeface="Heiti SC Light" charset="-122"/>
                <a:sym typeface="Calibri" panose="020F0502020204030204"/>
              </a:rPr>
              <a:t>生成报告</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45" name="Straight Arrow Connector 44"/>
          <p:cNvCxnSpPr>
            <a:endCxn id="31" idx="1"/>
          </p:cNvCxnSpPr>
          <p:nvPr/>
        </p:nvCxnSpPr>
        <p:spPr>
          <a:xfrm>
            <a:off x="2334546" y="2040934"/>
            <a:ext cx="241038" cy="648538"/>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p:cNvCxnSpPr>
            <a:stCxn id="25" idx="3"/>
            <a:endCxn id="31" idx="1"/>
          </p:cNvCxnSpPr>
          <p:nvPr/>
        </p:nvCxnSpPr>
        <p:spPr>
          <a:xfrm>
            <a:off x="2331339" y="2689095"/>
            <a:ext cx="244245" cy="377"/>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7" name="Straight Arrow Connector 46"/>
          <p:cNvCxnSpPr>
            <a:stCxn id="42" idx="3"/>
            <a:endCxn id="31" idx="1"/>
          </p:cNvCxnSpPr>
          <p:nvPr/>
        </p:nvCxnSpPr>
        <p:spPr>
          <a:xfrm flipV="1">
            <a:off x="2331338" y="2689472"/>
            <a:ext cx="244246" cy="73007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8" name="Straight Arrow Connector 47"/>
          <p:cNvCxnSpPr>
            <a:stCxn id="31" idx="3"/>
          </p:cNvCxnSpPr>
          <p:nvPr/>
        </p:nvCxnSpPr>
        <p:spPr>
          <a:xfrm>
            <a:off x="4221504" y="2689472"/>
            <a:ext cx="232005" cy="796776"/>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9" name="Straight Arrow Connector 48"/>
          <p:cNvCxnSpPr>
            <a:stCxn id="29" idx="3"/>
          </p:cNvCxnSpPr>
          <p:nvPr/>
        </p:nvCxnSpPr>
        <p:spPr>
          <a:xfrm flipV="1">
            <a:off x="3431704" y="3486251"/>
            <a:ext cx="1021805" cy="2157673"/>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0" name="Straight Arrow Connector 49"/>
          <p:cNvCxnSpPr>
            <a:stCxn id="33" idx="3"/>
            <a:endCxn id="35" idx="1"/>
          </p:cNvCxnSpPr>
          <p:nvPr/>
        </p:nvCxnSpPr>
        <p:spPr>
          <a:xfrm>
            <a:off x="6121163" y="3486249"/>
            <a:ext cx="218407"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p:cNvCxnSpPr>
            <a:stCxn id="37" idx="3"/>
          </p:cNvCxnSpPr>
          <p:nvPr/>
        </p:nvCxnSpPr>
        <p:spPr>
          <a:xfrm>
            <a:off x="9870207" y="3486249"/>
            <a:ext cx="238799"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7" name="Slide Number Placeholder 26"/>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pic>
        <p:nvPicPr>
          <p:cNvPr id="4" name="20161012151931308.png" descr="20161012151931308.png"/>
          <p:cNvPicPr>
            <a:picLocks noChangeAspect="1"/>
          </p:cNvPicPr>
          <p:nvPr/>
        </p:nvPicPr>
        <p:blipFill>
          <a:blip r:embed="rId1"/>
          <a:stretch>
            <a:fillRect/>
          </a:stretch>
        </p:blipFill>
        <p:spPr>
          <a:xfrm>
            <a:off x="8592231" y="2204864"/>
            <a:ext cx="2761570" cy="3350784"/>
          </a:xfrm>
          <a:prstGeom prst="rect">
            <a:avLst/>
          </a:prstGeom>
          <a:ln w="12700">
            <a:miter lim="400000"/>
            <a:headEnd/>
            <a:tailEnd/>
          </a:ln>
          <a:effectLst>
            <a:reflection blurRad="6350" stA="52000" endA="300" endPos="35000" dir="5400000" sy="-100000" algn="bl" rotWithShape="0"/>
          </a:effectLst>
        </p:spPr>
      </p:pic>
      <p:pic>
        <p:nvPicPr>
          <p:cNvPr id="5" name="2-Figure3-1.png" descr="2-Figure3-1.png"/>
          <p:cNvPicPr>
            <a:picLocks noChangeAspect="1"/>
          </p:cNvPicPr>
          <p:nvPr/>
        </p:nvPicPr>
        <p:blipFill>
          <a:blip r:embed="rId2"/>
          <a:stretch>
            <a:fillRect/>
          </a:stretch>
        </p:blipFill>
        <p:spPr>
          <a:xfrm>
            <a:off x="4582888" y="2208515"/>
            <a:ext cx="3312368" cy="3352518"/>
          </a:xfrm>
          <a:prstGeom prst="rect">
            <a:avLst/>
          </a:prstGeom>
          <a:ln w="12700">
            <a:miter lim="400000"/>
            <a:headEnd/>
            <a:tailEnd/>
          </a:ln>
          <a:effectLst>
            <a:reflection blurRad="6350" stA="52000" endA="300" endPos="35000" dir="5400000" sy="-100000" algn="bl" rotWithShape="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30" y="2204864"/>
            <a:ext cx="3350784" cy="3350784"/>
          </a:xfrm>
          <a:prstGeom prst="rect">
            <a:avLst/>
          </a:prstGeom>
          <a:effectLst>
            <a:reflection blurRad="6350" stA="52000" endA="300" endPos="35000" dir="5400000" sy="-100000" algn="bl" rotWithShape="0"/>
          </a:effectLst>
        </p:spPr>
      </p:pic>
      <p:sp>
        <p:nvSpPr>
          <p:cNvPr id="7" name="文本框 11"/>
          <p:cNvSpPr txBox="1"/>
          <p:nvPr/>
        </p:nvSpPr>
        <p:spPr>
          <a:xfrm>
            <a:off x="1343619" y="1412776"/>
            <a:ext cx="1733806" cy="584775"/>
          </a:xfrm>
          <a:prstGeom prst="rect">
            <a:avLst/>
          </a:prstGeom>
          <a:ln w="12700">
            <a:miter lim="400000"/>
          </a:ln>
        </p:spPr>
        <p:txBody>
          <a:bodyPr wrap="none" lIns="45719" rIns="45719">
            <a:spAutoFit/>
          </a:bodyPr>
          <a:lstStyle/>
          <a:p>
            <a:r>
              <a:rPr lang="zh-CN" altLang="en-US" dirty="0">
                <a:solidFill>
                  <a:srgbClr val="FFFFFF"/>
                </a:solidFill>
                <a:latin typeface="PingFang SC Regular" charset="-122"/>
                <a:ea typeface="PingFang SC Regular" charset="-122"/>
                <a:cs typeface="PingFang SC Regular" charset="-122"/>
              </a:rPr>
              <a:t>文字识别</a:t>
            </a:r>
            <a:endParaRPr lang="zh-CN" altLang="en-US" dirty="0">
              <a:solidFill>
                <a:srgbClr val="FFFFFF"/>
              </a:solidFill>
              <a:latin typeface="PingFang SC Regular" charset="-122"/>
              <a:ea typeface="PingFang SC Regular" charset="-122"/>
              <a:cs typeface="PingFang SC Regular" charset="-122"/>
            </a:endParaRPr>
          </a:p>
        </p:txBody>
      </p:sp>
      <p:sp>
        <p:nvSpPr>
          <p:cNvPr id="2" name="TextBox 1"/>
          <p:cNvSpPr txBox="1"/>
          <p:nvPr/>
        </p:nvSpPr>
        <p:spPr>
          <a:xfrm>
            <a:off x="5306394" y="1412776"/>
            <a:ext cx="208823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微软雅黑" panose="020B0503020204020204" charset="-122"/>
              </a:rPr>
              <a:t>基于</a:t>
            </a:r>
            <a:r>
              <a:rPr kumimoji="0" lang="en-US" altLang="zh-CN" sz="3200" b="1" i="0" u="none" strike="noStrike" cap="none" spc="0" normalizeH="0" baseline="0" dirty="0">
                <a:ln>
                  <a:noFill/>
                </a:ln>
                <a:solidFill>
                  <a:schemeClr val="bg1"/>
                </a:solidFill>
                <a:effectLst/>
                <a:uFillTx/>
                <a:sym typeface="微软雅黑" panose="020B0503020204020204" charset="-122"/>
              </a:rPr>
              <a:t>CNN</a:t>
            </a:r>
            <a:endParaRPr kumimoji="0" lang="en-US" sz="3200" b="1" i="0" u="none" strike="noStrike" cap="none" spc="0" normalizeH="0" baseline="0" dirty="0">
              <a:ln>
                <a:noFill/>
              </a:ln>
              <a:solidFill>
                <a:schemeClr val="bg1"/>
              </a:solidFill>
              <a:effectLst/>
              <a:uFillTx/>
              <a:sym typeface="微软雅黑" panose="020B0503020204020204" charset="-122"/>
            </a:endParaRPr>
          </a:p>
        </p:txBody>
      </p:sp>
      <p:sp>
        <p:nvSpPr>
          <p:cNvPr id="8" name="TextBox 7"/>
          <p:cNvSpPr txBox="1"/>
          <p:nvPr/>
        </p:nvSpPr>
        <p:spPr>
          <a:xfrm>
            <a:off x="8689166" y="1412775"/>
            <a:ext cx="256770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a:ln>
                  <a:noFill/>
                </a:ln>
                <a:solidFill>
                  <a:schemeClr val="bg1"/>
                </a:solidFill>
                <a:effectLst/>
                <a:uFillTx/>
                <a:sym typeface="微软雅黑" panose="020B0503020204020204" charset="-122"/>
              </a:rPr>
              <a:t>基于</a:t>
            </a:r>
            <a:r>
              <a:rPr lang="zh-CN" altLang="en-US">
                <a:solidFill>
                  <a:schemeClr val="bg1"/>
                </a:solidFill>
              </a:rPr>
              <a:t>语言模型</a:t>
            </a:r>
            <a:endParaRPr kumimoji="0" lang="en-US" sz="3200" b="1" i="0" u="none" strike="noStrike" cap="none" spc="0" normalizeH="0" baseline="0" dirty="0">
              <a:ln>
                <a:noFill/>
              </a:ln>
              <a:solidFill>
                <a:schemeClr val="bg1"/>
              </a:solidFill>
              <a:effectLst/>
              <a:uFillTx/>
              <a:sym typeface="微软雅黑" panose="020B0503020204020204" charset="-122"/>
            </a:endParaRPr>
          </a:p>
        </p:txBody>
      </p:sp>
      <p:sp>
        <p:nvSpPr>
          <p:cNvPr id="3" name="Slide Number Placeholder 2"/>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2" name="Oval 1"/>
          <p:cNvSpPr/>
          <p:nvPr/>
        </p:nvSpPr>
        <p:spPr>
          <a:xfrm>
            <a:off x="4237861" y="1426446"/>
            <a:ext cx="3986202" cy="3986202"/>
          </a:xfrm>
          <a:prstGeom prst="ellipse">
            <a:avLst/>
          </a:prstGeom>
          <a:noFill/>
          <a:ln w="38100" cap="flat">
            <a:solidFill>
              <a:srgbClr val="C00000"/>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3" name="TextBox 2"/>
          <p:cNvSpPr txBox="1"/>
          <p:nvPr/>
        </p:nvSpPr>
        <p:spPr>
          <a:xfrm>
            <a:off x="6048931" y="2430064"/>
            <a:ext cx="1733806"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C00000"/>
                </a:solidFill>
              </a:rPr>
              <a:t>信息抽取</a:t>
            </a:r>
            <a:endParaRPr kumimoji="0" lang="en-US" sz="3200" b="1" i="0" u="none" strike="noStrike" cap="none" spc="0" normalizeH="0" baseline="0" dirty="0">
              <a:ln>
                <a:noFill/>
              </a:ln>
              <a:solidFill>
                <a:srgbClr val="C00000"/>
              </a:solidFill>
              <a:effectLst/>
              <a:uFillTx/>
              <a:sym typeface="微软雅黑" panose="020B0503020204020204" charset="-122"/>
            </a:endParaRPr>
          </a:p>
        </p:txBody>
      </p:sp>
      <p:sp>
        <p:nvSpPr>
          <p:cNvPr id="25" name="文本框 11"/>
          <p:cNvSpPr txBox="1"/>
          <p:nvPr/>
        </p:nvSpPr>
        <p:spPr>
          <a:xfrm>
            <a:off x="684531" y="548680"/>
            <a:ext cx="4317847" cy="584775"/>
          </a:xfrm>
          <a:prstGeom prst="rect">
            <a:avLst/>
          </a:prstGeom>
          <a:ln w="12700">
            <a:miter lim="400000"/>
          </a:ln>
        </p:spPr>
        <p:txBody>
          <a:bodyPr wrap="none" lIns="45719" rIns="45719">
            <a:spAutoFit/>
          </a:bodyPr>
          <a:lstStyle/>
          <a:p>
            <a:r>
              <a:rPr lang="zh-CN" altLang="en-US" dirty="0">
                <a:solidFill>
                  <a:schemeClr val="bg1"/>
                </a:solidFill>
              </a:rPr>
              <a:t>数据非结构化到结构化</a:t>
            </a:r>
            <a:endParaRPr lang="zh-CN" altLang="en-US" dirty="0">
              <a:solidFill>
                <a:schemeClr val="bg1"/>
              </a:solidFill>
            </a:endParaRPr>
          </a:p>
        </p:txBody>
      </p:sp>
      <p:sp>
        <p:nvSpPr>
          <p:cNvPr id="57" name="Rounded Rectangle 56"/>
          <p:cNvSpPr/>
          <p:nvPr/>
        </p:nvSpPr>
        <p:spPr>
          <a:xfrm>
            <a:off x="685419" y="2414775"/>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照片</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58" name="Rounded Rectangle 57"/>
          <p:cNvSpPr/>
          <p:nvPr/>
        </p:nvSpPr>
        <p:spPr>
          <a:xfrm>
            <a:off x="683178" y="5369604"/>
            <a:ext cx="2748526"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各种文字类文本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59" name="Rounded Rectangle 58"/>
          <p:cNvSpPr/>
          <p:nvPr/>
        </p:nvSpPr>
        <p:spPr>
          <a:xfrm>
            <a:off x="2575584" y="2415152"/>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图像文本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60" name="Rounded Rectangle 59"/>
          <p:cNvSpPr/>
          <p:nvPr/>
        </p:nvSpPr>
        <p:spPr>
          <a:xfrm>
            <a:off x="4475243"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TXT</a:t>
            </a: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61" name="Rounded Rectangle 60"/>
          <p:cNvSpPr/>
          <p:nvPr/>
        </p:nvSpPr>
        <p:spPr>
          <a:xfrm>
            <a:off x="6339570"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结构化文本</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62" name="Rounded Rectangle 61"/>
          <p:cNvSpPr/>
          <p:nvPr/>
        </p:nvSpPr>
        <p:spPr>
          <a:xfrm>
            <a:off x="8224287"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a:ln>
                  <a:noFill/>
                </a:ln>
                <a:solidFill>
                  <a:schemeClr val="bg1"/>
                </a:solidFill>
                <a:effectLst/>
                <a:uFillTx/>
                <a:latin typeface="Heiti SC Light" charset="-122"/>
                <a:ea typeface="Heiti SC Light" charset="-122"/>
                <a:cs typeface="Heiti SC Light" charset="-122"/>
                <a:sym typeface="Calibri" panose="020F0502020204030204"/>
              </a:rPr>
              <a:t>可视化图表</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63" name="Straight Arrow Connector 62"/>
          <p:cNvCxnSpPr/>
          <p:nvPr/>
        </p:nvCxnSpPr>
        <p:spPr>
          <a:xfrm>
            <a:off x="7985490" y="3486249"/>
            <a:ext cx="238349"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4" name="Rounded Rectangle 63"/>
          <p:cNvSpPr/>
          <p:nvPr/>
        </p:nvSpPr>
        <p:spPr>
          <a:xfrm>
            <a:off x="685418" y="1698808"/>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en-US" altLang="zh-CN" sz="2400" dirty="0">
                <a:solidFill>
                  <a:schemeClr val="bg1"/>
                </a:solidFill>
                <a:latin typeface="Heiti SC Light" charset="-122"/>
                <a:ea typeface="Heiti SC Light" charset="-122"/>
                <a:cs typeface="Heiti SC Light" charset="-122"/>
                <a:sym typeface="Calibri" panose="020F0502020204030204"/>
              </a:rPr>
              <a:t>PDF</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66" name="Rounded Rectangle 65"/>
          <p:cNvSpPr/>
          <p:nvPr/>
        </p:nvSpPr>
        <p:spPr>
          <a:xfrm>
            <a:off x="685418" y="3145227"/>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截图</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67" name="Rounded Rectangle 66"/>
          <p:cNvSpPr/>
          <p:nvPr/>
        </p:nvSpPr>
        <p:spPr>
          <a:xfrm>
            <a:off x="10109006" y="3211929"/>
            <a:ext cx="1645920" cy="54864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a:ln>
                  <a:noFill/>
                </a:ln>
                <a:solidFill>
                  <a:schemeClr val="bg1"/>
                </a:solidFill>
                <a:effectLst/>
                <a:uFillTx/>
                <a:latin typeface="Heiti SC Light" charset="-122"/>
                <a:ea typeface="Heiti SC Light" charset="-122"/>
                <a:cs typeface="Heiti SC Light" charset="-122"/>
                <a:sym typeface="Calibri" panose="020F0502020204030204"/>
              </a:rPr>
              <a:t>生成报告</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68" name="Straight Arrow Connector 67"/>
          <p:cNvCxnSpPr/>
          <p:nvPr/>
        </p:nvCxnSpPr>
        <p:spPr>
          <a:xfrm>
            <a:off x="2334546" y="2040934"/>
            <a:ext cx="241038" cy="648538"/>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9" name="Straight Arrow Connector 68"/>
          <p:cNvCxnSpPr/>
          <p:nvPr/>
        </p:nvCxnSpPr>
        <p:spPr>
          <a:xfrm>
            <a:off x="2331339" y="2689095"/>
            <a:ext cx="244245" cy="377"/>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70" name="Straight Arrow Connector 69"/>
          <p:cNvCxnSpPr/>
          <p:nvPr/>
        </p:nvCxnSpPr>
        <p:spPr>
          <a:xfrm flipV="1">
            <a:off x="2331338" y="2689472"/>
            <a:ext cx="244246" cy="73007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71" name="Straight Arrow Connector 70"/>
          <p:cNvCxnSpPr/>
          <p:nvPr/>
        </p:nvCxnSpPr>
        <p:spPr>
          <a:xfrm>
            <a:off x="4221504" y="2689472"/>
            <a:ext cx="232005" cy="796776"/>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72" name="Straight Arrow Connector 71"/>
          <p:cNvCxnSpPr/>
          <p:nvPr/>
        </p:nvCxnSpPr>
        <p:spPr>
          <a:xfrm flipV="1">
            <a:off x="3431704" y="3486251"/>
            <a:ext cx="1021805" cy="2157673"/>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73" name="Straight Arrow Connector 72"/>
          <p:cNvCxnSpPr/>
          <p:nvPr/>
        </p:nvCxnSpPr>
        <p:spPr>
          <a:xfrm>
            <a:off x="6121163" y="3486249"/>
            <a:ext cx="218407"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74" name="Straight Arrow Connector 73"/>
          <p:cNvCxnSpPr/>
          <p:nvPr/>
        </p:nvCxnSpPr>
        <p:spPr>
          <a:xfrm>
            <a:off x="9870207" y="3486249"/>
            <a:ext cx="238799"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 name="Slide Number Placeholder 5"/>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3" name="文本框 11"/>
          <p:cNvSpPr txBox="1"/>
          <p:nvPr/>
        </p:nvSpPr>
        <p:spPr>
          <a:xfrm>
            <a:off x="623392" y="620688"/>
            <a:ext cx="1733806" cy="584775"/>
          </a:xfrm>
          <a:prstGeom prst="rect">
            <a:avLst/>
          </a:prstGeom>
          <a:ln w="12700">
            <a:miter lim="400000"/>
          </a:ln>
        </p:spPr>
        <p:txBody>
          <a:bodyPr wrap="none" lIns="45719" rIns="45719">
            <a:spAutoFit/>
          </a:bodyPr>
          <a:lstStyle/>
          <a:p>
            <a:r>
              <a:rPr lang="zh-CN" altLang="en-US" dirty="0">
                <a:solidFill>
                  <a:srgbClr val="FFFFFF"/>
                </a:solidFill>
                <a:latin typeface="PingFang SC Regular" charset="-122"/>
                <a:ea typeface="PingFang SC Regular" charset="-122"/>
                <a:cs typeface="PingFang SC Regular" charset="-122"/>
              </a:rPr>
              <a:t>信息抽取</a:t>
            </a:r>
            <a:endParaRPr lang="zh-CN" altLang="en-US" dirty="0">
              <a:solidFill>
                <a:srgbClr val="FFFFFF"/>
              </a:solidFill>
              <a:latin typeface="PingFang SC Regular" charset="-122"/>
              <a:ea typeface="PingFang SC Regular" charset="-122"/>
              <a:cs typeface="PingFang SC Regular" charset="-122"/>
            </a:endParaRPr>
          </a:p>
        </p:txBody>
      </p:sp>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806" r="37500"/>
          <a:stretch>
            <a:fillRect/>
          </a:stretch>
        </p:blipFill>
        <p:spPr>
          <a:xfrm>
            <a:off x="6168008" y="1855568"/>
            <a:ext cx="5084331" cy="3922821"/>
          </a:xfrm>
          <a:prstGeom prst="rect">
            <a:avLst/>
          </a:prstGeom>
          <a:effectLst>
            <a:reflection blurRad="6350" stA="52000" endA="300" endPos="35000" dir="5400000" sy="-100000" algn="bl" rotWithShape="0"/>
          </a:effectLst>
        </p:spPr>
      </p:pic>
      <p:sp>
        <p:nvSpPr>
          <p:cNvPr id="2" name="Rectangle 1"/>
          <p:cNvSpPr/>
          <p:nvPr/>
        </p:nvSpPr>
        <p:spPr>
          <a:xfrm>
            <a:off x="623392" y="2031305"/>
            <a:ext cx="3657600" cy="1477325"/>
          </a:xfrm>
          <a:prstGeom prst="rect">
            <a:avLst/>
          </a:prstGeom>
          <a:solidFill>
            <a:srgbClr val="FFFFFF"/>
          </a:solidFill>
          <a:ln w="12700" cap="flat">
            <a:solidFill>
              <a:schemeClr val="bg1"/>
            </a:solid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zh-CN" altLang="en-US" sz="1800" b="0" dirty="0">
                <a:solidFill>
                  <a:srgbClr val="535353"/>
                </a:solidFill>
                <a:latin typeface="PingFang SC Regular" charset="-122"/>
                <a:ea typeface="PingFang SC Regular" charset="-122"/>
                <a:cs typeface="PingFang SC Regular" charset="-122"/>
              </a:rPr>
              <a:t>（</a:t>
            </a:r>
            <a:r>
              <a:rPr lang="en-US" altLang="zh-CN" sz="1800" b="0" dirty="0">
                <a:solidFill>
                  <a:srgbClr val="535353"/>
                </a:solidFill>
                <a:latin typeface="PingFang SC Regular" charset="-122"/>
                <a:ea typeface="PingFang SC Regular" charset="-122"/>
                <a:cs typeface="PingFang SC Regular" charset="-122"/>
              </a:rPr>
              <a:t>I</a:t>
            </a:r>
            <a:r>
              <a:rPr lang="zh-CN" altLang="en-US" sz="1800" b="0" dirty="0">
                <a:solidFill>
                  <a:srgbClr val="535353"/>
                </a:solidFill>
                <a:latin typeface="PingFang SC Regular" charset="-122"/>
                <a:ea typeface="PingFang SC Regular" charset="-122"/>
                <a:cs typeface="PingFang SC Regular" charset="-122"/>
              </a:rPr>
              <a:t>）</a:t>
            </a:r>
            <a:r>
              <a:rPr lang="en-US" altLang="zh-CN" sz="1800" b="0" dirty="0">
                <a:solidFill>
                  <a:srgbClr val="535353"/>
                </a:solidFill>
                <a:latin typeface="PingFang SC Regular" charset="-122"/>
                <a:ea typeface="PingFang SC Regular" charset="-122"/>
                <a:cs typeface="PingFang SC Regular" charset="-122"/>
              </a:rPr>
              <a:t>2017 </a:t>
            </a:r>
            <a:r>
              <a:rPr lang="zh-CN" altLang="en-US" sz="1800" b="0" dirty="0">
                <a:solidFill>
                  <a:srgbClr val="535353"/>
                </a:solidFill>
                <a:latin typeface="PingFang SC Regular" charset="-122"/>
                <a:ea typeface="PingFang SC Regular" charset="-122"/>
                <a:cs typeface="PingFang SC Regular" charset="-122"/>
              </a:rPr>
              <a:t>年，永辉生活开店 </a:t>
            </a:r>
            <a:r>
              <a:rPr lang="en-US" altLang="zh-CN" sz="1800" b="0" dirty="0">
                <a:solidFill>
                  <a:srgbClr val="C00000"/>
                </a:solidFill>
                <a:latin typeface="PingFang SC Regular" charset="-122"/>
                <a:ea typeface="PingFang SC Regular" charset="-122"/>
                <a:cs typeface="PingFang SC Regular" charset="-122"/>
              </a:rPr>
              <a:t>173 </a:t>
            </a:r>
            <a:r>
              <a:rPr lang="zh-CN" altLang="en-US" sz="1800" b="0" dirty="0">
                <a:solidFill>
                  <a:srgbClr val="C00000"/>
                </a:solidFill>
                <a:latin typeface="PingFang SC Regular" charset="-122"/>
                <a:ea typeface="PingFang SC Regular" charset="-122"/>
                <a:cs typeface="PingFang SC Regular" charset="-122"/>
              </a:rPr>
              <a:t>家</a:t>
            </a:r>
            <a:r>
              <a:rPr lang="zh-CN" altLang="en-US" sz="1800" b="0" dirty="0">
                <a:solidFill>
                  <a:srgbClr val="535353"/>
                </a:solidFill>
                <a:latin typeface="PingFang SC Regular" charset="-122"/>
                <a:ea typeface="PingFang SC Regular" charset="-122"/>
                <a:cs typeface="PingFang SC Regular" charset="-122"/>
              </a:rPr>
              <a:t>，至 </a:t>
            </a:r>
            <a:r>
              <a:rPr lang="en-US" altLang="zh-CN" sz="1800" b="0" dirty="0">
                <a:solidFill>
                  <a:srgbClr val="535353"/>
                </a:solidFill>
                <a:latin typeface="PingFang SC Regular" charset="-122"/>
                <a:ea typeface="PingFang SC Regular" charset="-122"/>
                <a:cs typeface="PingFang SC Regular" charset="-122"/>
              </a:rPr>
              <a:t>2017 </a:t>
            </a:r>
            <a:r>
              <a:rPr lang="zh-CN" altLang="en-US" sz="1800" b="0" dirty="0">
                <a:solidFill>
                  <a:srgbClr val="535353"/>
                </a:solidFill>
                <a:latin typeface="PingFang SC Regular" charset="-122"/>
                <a:ea typeface="PingFang SC Regular" charset="-122"/>
                <a:cs typeface="PingFang SC Regular" charset="-122"/>
              </a:rPr>
              <a:t>年底全国布局达 </a:t>
            </a:r>
            <a:r>
              <a:rPr lang="en-US" altLang="zh-CN" sz="1800" b="0" dirty="0">
                <a:solidFill>
                  <a:srgbClr val="535353"/>
                </a:solidFill>
                <a:latin typeface="PingFang SC Regular" charset="-122"/>
                <a:ea typeface="PingFang SC Regular" charset="-122"/>
                <a:cs typeface="PingFang SC Regular" charset="-122"/>
              </a:rPr>
              <a:t>10 </a:t>
            </a:r>
            <a:r>
              <a:rPr lang="zh-CN" altLang="en-US" sz="1800" b="0" dirty="0">
                <a:solidFill>
                  <a:srgbClr val="535353"/>
                </a:solidFill>
                <a:latin typeface="PingFang SC Regular" charset="-122"/>
                <a:ea typeface="PingFang SC Regular" charset="-122"/>
                <a:cs typeface="PingFang SC Regular" charset="-122"/>
              </a:rPr>
              <a:t>城 </a:t>
            </a:r>
            <a:r>
              <a:rPr lang="en-US" altLang="zh-CN" sz="1800" b="0" dirty="0">
                <a:solidFill>
                  <a:srgbClr val="535353"/>
                </a:solidFill>
                <a:latin typeface="PingFang SC Regular" charset="-122"/>
                <a:ea typeface="PingFang SC Regular" charset="-122"/>
                <a:cs typeface="PingFang SC Regular" charset="-122"/>
              </a:rPr>
              <a:t>200 </a:t>
            </a:r>
            <a:r>
              <a:rPr lang="zh-CN" altLang="en-US" sz="1800" b="0" dirty="0">
                <a:solidFill>
                  <a:srgbClr val="535353"/>
                </a:solidFill>
                <a:latin typeface="PingFang SC Regular" charset="-122"/>
                <a:ea typeface="PingFang SC Regular" charset="-122"/>
                <a:cs typeface="PingFang SC Regular" charset="-122"/>
              </a:rPr>
              <a:t>店，其中 第四季度开店 </a:t>
            </a:r>
            <a:r>
              <a:rPr lang="en-US" altLang="zh-CN" sz="1800" b="0" dirty="0">
                <a:solidFill>
                  <a:srgbClr val="535353"/>
                </a:solidFill>
                <a:latin typeface="PingFang SC Regular" charset="-122"/>
                <a:ea typeface="PingFang SC Regular" charset="-122"/>
                <a:cs typeface="PingFang SC Regular" charset="-122"/>
              </a:rPr>
              <a:t>100 </a:t>
            </a:r>
            <a:r>
              <a:rPr lang="zh-CN" altLang="en-US" sz="1800" b="0" dirty="0">
                <a:solidFill>
                  <a:srgbClr val="535353"/>
                </a:solidFill>
                <a:latin typeface="PingFang SC Regular" charset="-122"/>
                <a:ea typeface="PingFang SC Regular" charset="-122"/>
                <a:cs typeface="PingFang SC Regular" charset="-122"/>
              </a:rPr>
              <a:t>家，积累了门店快速复制布局的能力。</a:t>
            </a:r>
            <a:endParaRPr lang="en-US" altLang="zh-CN" sz="1800" b="0" dirty="0">
              <a:solidFill>
                <a:srgbClr val="535353"/>
              </a:solidFill>
              <a:latin typeface="PingFang SC Regular" charset="-122"/>
              <a:ea typeface="PingFang SC Regular" charset="-122"/>
              <a:cs typeface="PingFang SC Regular" charset="-122"/>
            </a:endParaRPr>
          </a:p>
        </p:txBody>
      </p:sp>
      <p:sp>
        <p:nvSpPr>
          <p:cNvPr id="8" name="Rectangle 7"/>
          <p:cNvSpPr/>
          <p:nvPr/>
        </p:nvSpPr>
        <p:spPr>
          <a:xfrm>
            <a:off x="623392" y="3926627"/>
            <a:ext cx="3657600" cy="646329"/>
          </a:xfrm>
          <a:prstGeom prst="rect">
            <a:avLst/>
          </a:prstGeom>
          <a:solidFill>
            <a:srgbClr val="FFFFFF"/>
          </a:solidFill>
          <a:ln w="12700" cap="flat">
            <a:solidFill>
              <a:schemeClr val="bg1"/>
            </a:solid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zh-CN" altLang="en-US" sz="1800" b="0" dirty="0">
                <a:solidFill>
                  <a:srgbClr val="535353"/>
                </a:solidFill>
                <a:latin typeface="PingFang SC Regular" charset="-122"/>
                <a:ea typeface="PingFang SC Regular" charset="-122"/>
                <a:cs typeface="PingFang SC Regular" charset="-122"/>
              </a:rPr>
              <a:t>（</a:t>
            </a:r>
            <a:r>
              <a:rPr lang="en-US" altLang="zh-CN" sz="1800" b="0" dirty="0">
                <a:solidFill>
                  <a:srgbClr val="535353"/>
                </a:solidFill>
                <a:latin typeface="PingFang SC Regular" charset="-122"/>
                <a:ea typeface="PingFang SC Regular" charset="-122"/>
                <a:cs typeface="PingFang SC Regular" charset="-122"/>
              </a:rPr>
              <a:t>I I </a:t>
            </a:r>
            <a:r>
              <a:rPr lang="zh-CN" altLang="en-US" sz="1800" b="0" dirty="0">
                <a:solidFill>
                  <a:srgbClr val="535353"/>
                </a:solidFill>
                <a:latin typeface="PingFang SC Regular" charset="-122"/>
                <a:ea typeface="PingFang SC Regular" charset="-122"/>
                <a:cs typeface="PingFang SC Regular" charset="-122"/>
              </a:rPr>
              <a:t>）</a:t>
            </a:r>
            <a:r>
              <a:rPr lang="en-US" altLang="zh-CN" sz="1800" b="0" dirty="0">
                <a:solidFill>
                  <a:srgbClr val="535353"/>
                </a:solidFill>
                <a:latin typeface="PingFang SC Regular" charset="-122"/>
                <a:ea typeface="PingFang SC Regular" charset="-122"/>
                <a:cs typeface="PingFang SC Regular" charset="-122"/>
              </a:rPr>
              <a:t>…2016 </a:t>
            </a:r>
            <a:r>
              <a:rPr lang="zh-CN" altLang="en-US" sz="1800" b="0" dirty="0">
                <a:solidFill>
                  <a:srgbClr val="535353"/>
                </a:solidFill>
                <a:latin typeface="PingFang SC Regular" charset="-122"/>
                <a:ea typeface="PingFang SC Regular" charset="-122"/>
                <a:cs typeface="PingFang SC Regular" charset="-122"/>
              </a:rPr>
              <a:t>年，永辉生活新开店铺 </a:t>
            </a:r>
            <a:r>
              <a:rPr lang="en-US" altLang="zh-CN" sz="1800" b="0" dirty="0">
                <a:solidFill>
                  <a:srgbClr val="C00000"/>
                </a:solidFill>
                <a:latin typeface="PingFang SC Regular" charset="-122"/>
                <a:ea typeface="PingFang SC Regular" charset="-122"/>
                <a:cs typeface="PingFang SC Regular" charset="-122"/>
              </a:rPr>
              <a:t>102 </a:t>
            </a:r>
            <a:r>
              <a:rPr lang="zh-CN" altLang="en-US" sz="1800" b="0" dirty="0">
                <a:solidFill>
                  <a:srgbClr val="C00000"/>
                </a:solidFill>
                <a:latin typeface="PingFang SC Regular" charset="-122"/>
                <a:ea typeface="PingFang SC Regular" charset="-122"/>
                <a:cs typeface="PingFang SC Regular" charset="-122"/>
              </a:rPr>
              <a:t>家</a:t>
            </a:r>
            <a:r>
              <a:rPr lang="en-US" altLang="zh-CN" sz="1800" b="0" dirty="0">
                <a:solidFill>
                  <a:srgbClr val="C00000"/>
                </a:solidFill>
                <a:latin typeface="PingFang SC Regular" charset="-122"/>
                <a:ea typeface="PingFang SC Regular" charset="-122"/>
                <a:cs typeface="PingFang SC Regular" charset="-122"/>
              </a:rPr>
              <a:t>…</a:t>
            </a:r>
            <a:endParaRPr lang="en-US" altLang="zh-CN" sz="1800" b="0" dirty="0">
              <a:solidFill>
                <a:srgbClr val="C00000"/>
              </a:solidFill>
              <a:latin typeface="PingFang SC Regular" charset="-122"/>
              <a:ea typeface="PingFang SC Regular" charset="-122"/>
              <a:cs typeface="PingFang SC Regular" charset="-122"/>
            </a:endParaRPr>
          </a:p>
        </p:txBody>
      </p:sp>
      <p:sp>
        <p:nvSpPr>
          <p:cNvPr id="10" name="Rectangle 9"/>
          <p:cNvSpPr/>
          <p:nvPr/>
        </p:nvSpPr>
        <p:spPr>
          <a:xfrm>
            <a:off x="623392" y="5060796"/>
            <a:ext cx="3657600" cy="646329"/>
          </a:xfrm>
          <a:prstGeom prst="rect">
            <a:avLst/>
          </a:prstGeom>
          <a:solidFill>
            <a:srgbClr val="FFFFFF"/>
          </a:solidFill>
          <a:ln w="12700" cap="flat">
            <a:solidFill>
              <a:schemeClr val="bg1"/>
            </a:solid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zh-CN" altLang="en-US" sz="1800" b="0" dirty="0">
                <a:solidFill>
                  <a:srgbClr val="535353"/>
                </a:solidFill>
                <a:latin typeface="PingFang SC Regular" charset="-122"/>
                <a:ea typeface="PingFang SC Regular" charset="-122"/>
                <a:cs typeface="PingFang SC Regular" charset="-122"/>
              </a:rPr>
              <a:t>（</a:t>
            </a:r>
            <a:r>
              <a:rPr lang="en-US" altLang="zh-CN" sz="1800" b="0" dirty="0">
                <a:solidFill>
                  <a:srgbClr val="535353"/>
                </a:solidFill>
                <a:latin typeface="PingFang SC Regular" charset="-122"/>
                <a:ea typeface="PingFang SC Regular" charset="-122"/>
                <a:cs typeface="PingFang SC Regular" charset="-122"/>
              </a:rPr>
              <a:t>I I I </a:t>
            </a:r>
            <a:r>
              <a:rPr lang="zh-CN" altLang="en-US" sz="1800" b="0" dirty="0">
                <a:solidFill>
                  <a:srgbClr val="535353"/>
                </a:solidFill>
                <a:latin typeface="PingFang SC Regular" charset="-122"/>
                <a:ea typeface="PingFang SC Regular" charset="-122"/>
                <a:cs typeface="PingFang SC Regular" charset="-122"/>
              </a:rPr>
              <a:t>）</a:t>
            </a:r>
            <a:r>
              <a:rPr lang="en-US" altLang="zh-CN" sz="1800" b="0" dirty="0">
                <a:solidFill>
                  <a:srgbClr val="535353"/>
                </a:solidFill>
                <a:latin typeface="PingFang SC Regular" charset="-122"/>
                <a:ea typeface="PingFang SC Regular" charset="-122"/>
                <a:cs typeface="PingFang SC Regular" charset="-122"/>
              </a:rPr>
              <a:t>…2015 </a:t>
            </a:r>
            <a:r>
              <a:rPr lang="zh-CN" altLang="en-US" sz="1800" b="0" dirty="0">
                <a:solidFill>
                  <a:srgbClr val="535353"/>
                </a:solidFill>
                <a:latin typeface="PingFang SC Regular" charset="-122"/>
                <a:ea typeface="PingFang SC Regular" charset="-122"/>
                <a:cs typeface="PingFang SC Regular" charset="-122"/>
              </a:rPr>
              <a:t>年，永辉生活开了 </a:t>
            </a:r>
            <a:r>
              <a:rPr lang="en-US" altLang="zh-CN" sz="1800" b="0" dirty="0">
                <a:solidFill>
                  <a:srgbClr val="C00000"/>
                </a:solidFill>
                <a:latin typeface="PingFang SC Regular" charset="-122"/>
                <a:ea typeface="PingFang SC Regular" charset="-122"/>
                <a:cs typeface="PingFang SC Regular" charset="-122"/>
              </a:rPr>
              <a:t>83</a:t>
            </a:r>
            <a:r>
              <a:rPr lang="zh-CN" altLang="en-US" sz="1800" b="0" dirty="0">
                <a:solidFill>
                  <a:srgbClr val="C00000"/>
                </a:solidFill>
                <a:latin typeface="PingFang SC Regular" charset="-122"/>
                <a:ea typeface="PingFang SC Regular" charset="-122"/>
                <a:cs typeface="PingFang SC Regular" charset="-122"/>
              </a:rPr>
              <a:t> 家</a:t>
            </a:r>
            <a:r>
              <a:rPr lang="zh-CN" altLang="en-US" sz="1800" b="0" dirty="0">
                <a:solidFill>
                  <a:srgbClr val="535353"/>
                </a:solidFill>
                <a:latin typeface="PingFang SC Regular" charset="-122"/>
                <a:ea typeface="PingFang SC Regular" charset="-122"/>
                <a:cs typeface="PingFang SC Regular" charset="-122"/>
              </a:rPr>
              <a:t>门店</a:t>
            </a:r>
            <a:r>
              <a:rPr lang="en-US" altLang="zh-CN" sz="1800" b="0" dirty="0">
                <a:solidFill>
                  <a:srgbClr val="535353"/>
                </a:solidFill>
                <a:latin typeface="PingFang SC Regular" charset="-122"/>
                <a:ea typeface="PingFang SC Regular" charset="-122"/>
                <a:cs typeface="PingFang SC Regular" charset="-122"/>
              </a:rPr>
              <a:t>…</a:t>
            </a:r>
            <a:endParaRPr lang="en-US" sz="1800" b="0" dirty="0">
              <a:solidFill>
                <a:srgbClr val="C00000"/>
              </a:solidFill>
              <a:latin typeface="PingFang SC Regular" charset="-122"/>
              <a:ea typeface="PingFang SC Regular" charset="-122"/>
              <a:cs typeface="PingFang SC Regular" charset="-122"/>
            </a:endParaRPr>
          </a:p>
        </p:txBody>
      </p:sp>
      <p:sp>
        <p:nvSpPr>
          <p:cNvPr id="4" name="Oval 3"/>
          <p:cNvSpPr/>
          <p:nvPr/>
        </p:nvSpPr>
        <p:spPr>
          <a:xfrm>
            <a:off x="5519936" y="4005064"/>
            <a:ext cx="4032448" cy="2232248"/>
          </a:xfrm>
          <a:prstGeom prst="ellipse">
            <a:avLst/>
          </a:prstGeom>
          <a:noFill/>
          <a:ln w="3810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 name="Triangle 4"/>
          <p:cNvSpPr/>
          <p:nvPr/>
        </p:nvSpPr>
        <p:spPr>
          <a:xfrm rot="5400000">
            <a:off x="3366773" y="3679818"/>
            <a:ext cx="3528392" cy="274320"/>
          </a:xfrm>
          <a:prstGeom prst="triangle">
            <a:avLst/>
          </a:prstGeom>
          <a:solidFill>
            <a:srgbClr val="4EACB4"/>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Slide Number Placeholder 5"/>
          <p:cNvSpPr>
            <a:spLocks noGrp="1"/>
          </p:cNvSpPr>
          <p:nvPr>
            <p:ph type="sldNum" sz="quarter" idx="2"/>
          </p:nvPr>
        </p:nvSpPr>
        <p:spPr>
          <a:xfrm>
            <a:off x="11104376" y="6400413"/>
            <a:ext cx="249425" cy="276999"/>
          </a:xfrm>
        </p:spPr>
        <p:txBody>
          <a:bodyPr/>
          <a:lstStyle/>
          <a:p>
            <a:r>
              <a:rPr lang="en-US" altLang="zh-CN" dirty="0"/>
              <a:t>24</a:t>
            </a:r>
            <a:endParaRPr lang="uk-UA"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
            <a:duotone>
              <a:schemeClr val="bg2">
                <a:shade val="45000"/>
                <a:satMod val="135000"/>
              </a:schemeClr>
              <a:prstClr val="white"/>
            </a:duotone>
            <a:extLst>
              <a:ext uri="{28A0092B-C50C-407E-A947-70E740481C1C}">
                <a14:useLocalDpi xmlns:a14="http://schemas.microsoft.com/office/drawing/2010/main" val="0"/>
              </a:ext>
            </a:extLst>
          </a:blip>
          <a:srcRect l="806" r="37500"/>
          <a:stretch>
            <a:fillRect/>
          </a:stretch>
        </p:blipFill>
        <p:spPr>
          <a:xfrm>
            <a:off x="6168008" y="1855568"/>
            <a:ext cx="5084331" cy="3922821"/>
          </a:xfrm>
          <a:prstGeom prst="rect">
            <a:avLst/>
          </a:prstGeom>
          <a:effectLst>
            <a:reflection blurRad="6350" stA="52000" endA="300" endPos="35000" dir="5400000" sy="-100000" algn="bl" rotWithShape="0"/>
          </a:effectLst>
        </p:spPr>
      </p:pic>
      <p:sp>
        <p:nvSpPr>
          <p:cNvPr id="2" name="Rectangle 1"/>
          <p:cNvSpPr/>
          <p:nvPr/>
        </p:nvSpPr>
        <p:spPr>
          <a:xfrm>
            <a:off x="623392" y="1998341"/>
            <a:ext cx="3657600" cy="1477325"/>
          </a:xfrm>
          <a:prstGeom prst="rect">
            <a:avLst/>
          </a:prstGeom>
          <a:solidFill>
            <a:srgbClr val="FFFFFF"/>
          </a:solidFill>
          <a:ln w="12700" cap="flat">
            <a:solidFill>
              <a:schemeClr val="bg1"/>
            </a:solid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zh-CN" altLang="en-US" sz="1800" b="0" dirty="0">
                <a:solidFill>
                  <a:srgbClr val="A7A7A7"/>
                </a:solidFill>
                <a:latin typeface="PingFang SC Regular" charset="-122"/>
                <a:ea typeface="PingFang SC Regular" charset="-122"/>
                <a:cs typeface="PingFang SC Regular" charset="-122"/>
              </a:rPr>
              <a:t>（</a:t>
            </a:r>
            <a:r>
              <a:rPr lang="en-US" altLang="zh-CN" sz="1800" b="0" dirty="0">
                <a:solidFill>
                  <a:srgbClr val="A7A7A7"/>
                </a:solidFill>
                <a:latin typeface="PingFang SC Regular" charset="-122"/>
                <a:ea typeface="PingFang SC Regular" charset="-122"/>
                <a:cs typeface="PingFang SC Regular" charset="-122"/>
              </a:rPr>
              <a:t>I</a:t>
            </a:r>
            <a:r>
              <a:rPr lang="zh-CN" altLang="en-US" sz="1800" b="0" dirty="0">
                <a:solidFill>
                  <a:srgbClr val="A7A7A7"/>
                </a:solidFill>
                <a:latin typeface="PingFang SC Regular" charset="-122"/>
                <a:ea typeface="PingFang SC Regular" charset="-122"/>
                <a:cs typeface="PingFang SC Regular" charset="-122"/>
              </a:rPr>
              <a:t>）</a:t>
            </a:r>
            <a:r>
              <a:rPr lang="en-US" altLang="zh-CN" sz="1800" b="0" dirty="0">
                <a:solidFill>
                  <a:srgbClr val="A7A7A7"/>
                </a:solidFill>
                <a:latin typeface="PingFang SC Regular" charset="-122"/>
                <a:ea typeface="PingFang SC Regular" charset="-122"/>
                <a:cs typeface="PingFang SC Regular" charset="-122"/>
              </a:rPr>
              <a:t>2017 </a:t>
            </a:r>
            <a:r>
              <a:rPr lang="zh-CN" altLang="en-US" sz="1800" b="0" dirty="0">
                <a:solidFill>
                  <a:srgbClr val="A7A7A7"/>
                </a:solidFill>
                <a:latin typeface="PingFang SC Regular" charset="-122"/>
                <a:ea typeface="PingFang SC Regular" charset="-122"/>
                <a:cs typeface="PingFang SC Regular" charset="-122"/>
              </a:rPr>
              <a:t>年，永辉生活开店 </a:t>
            </a:r>
            <a:r>
              <a:rPr lang="en-US" altLang="zh-CN" sz="1800" b="0" dirty="0">
                <a:solidFill>
                  <a:srgbClr val="A7A7A7"/>
                </a:solidFill>
                <a:latin typeface="PingFang SC Regular" charset="-122"/>
                <a:ea typeface="PingFang SC Regular" charset="-122"/>
                <a:cs typeface="PingFang SC Regular" charset="-122"/>
              </a:rPr>
              <a:t>173 </a:t>
            </a:r>
            <a:r>
              <a:rPr lang="zh-CN" altLang="en-US" sz="1800" b="0" dirty="0">
                <a:solidFill>
                  <a:srgbClr val="A7A7A7"/>
                </a:solidFill>
                <a:latin typeface="PingFang SC Regular" charset="-122"/>
                <a:ea typeface="PingFang SC Regular" charset="-122"/>
                <a:cs typeface="PingFang SC Regular" charset="-122"/>
              </a:rPr>
              <a:t>家，至 </a:t>
            </a:r>
            <a:r>
              <a:rPr lang="en-US" altLang="zh-CN" sz="1800" b="0" dirty="0">
                <a:solidFill>
                  <a:srgbClr val="A7A7A7"/>
                </a:solidFill>
                <a:latin typeface="PingFang SC Regular" charset="-122"/>
                <a:ea typeface="PingFang SC Regular" charset="-122"/>
                <a:cs typeface="PingFang SC Regular" charset="-122"/>
              </a:rPr>
              <a:t>2017 </a:t>
            </a:r>
            <a:r>
              <a:rPr lang="zh-CN" altLang="en-US" sz="1800" b="0" dirty="0">
                <a:solidFill>
                  <a:srgbClr val="A7A7A7"/>
                </a:solidFill>
                <a:latin typeface="PingFang SC Regular" charset="-122"/>
                <a:ea typeface="PingFang SC Regular" charset="-122"/>
                <a:cs typeface="PingFang SC Regular" charset="-122"/>
              </a:rPr>
              <a:t>年底全国布局达 </a:t>
            </a:r>
            <a:r>
              <a:rPr lang="en-US" altLang="zh-CN" sz="1800" b="0" dirty="0">
                <a:solidFill>
                  <a:srgbClr val="A7A7A7"/>
                </a:solidFill>
                <a:latin typeface="PingFang SC Regular" charset="-122"/>
                <a:ea typeface="PingFang SC Regular" charset="-122"/>
                <a:cs typeface="PingFang SC Regular" charset="-122"/>
              </a:rPr>
              <a:t>10 </a:t>
            </a:r>
            <a:r>
              <a:rPr lang="zh-CN" altLang="en-US" sz="1800" b="0" dirty="0">
                <a:solidFill>
                  <a:srgbClr val="A7A7A7"/>
                </a:solidFill>
                <a:latin typeface="PingFang SC Regular" charset="-122"/>
                <a:ea typeface="PingFang SC Regular" charset="-122"/>
                <a:cs typeface="PingFang SC Regular" charset="-122"/>
              </a:rPr>
              <a:t>城 </a:t>
            </a:r>
            <a:r>
              <a:rPr lang="en-US" altLang="zh-CN" sz="1800" b="0" dirty="0">
                <a:solidFill>
                  <a:srgbClr val="A7A7A7"/>
                </a:solidFill>
                <a:latin typeface="PingFang SC Regular" charset="-122"/>
                <a:ea typeface="PingFang SC Regular" charset="-122"/>
                <a:cs typeface="PingFang SC Regular" charset="-122"/>
              </a:rPr>
              <a:t>200 </a:t>
            </a:r>
            <a:r>
              <a:rPr lang="zh-CN" altLang="en-US" sz="1800" b="0" dirty="0">
                <a:solidFill>
                  <a:srgbClr val="A7A7A7"/>
                </a:solidFill>
                <a:latin typeface="PingFang SC Regular" charset="-122"/>
                <a:ea typeface="PingFang SC Regular" charset="-122"/>
                <a:cs typeface="PingFang SC Regular" charset="-122"/>
              </a:rPr>
              <a:t>店，其中 第四季度开店 </a:t>
            </a:r>
            <a:r>
              <a:rPr lang="en-US" altLang="zh-CN" sz="1800" b="0" dirty="0">
                <a:solidFill>
                  <a:srgbClr val="A7A7A7"/>
                </a:solidFill>
                <a:latin typeface="PingFang SC Regular" charset="-122"/>
                <a:ea typeface="PingFang SC Regular" charset="-122"/>
                <a:cs typeface="PingFang SC Regular" charset="-122"/>
              </a:rPr>
              <a:t>100 </a:t>
            </a:r>
            <a:r>
              <a:rPr lang="zh-CN" altLang="en-US" sz="1800" b="0" dirty="0">
                <a:solidFill>
                  <a:srgbClr val="A7A7A7"/>
                </a:solidFill>
                <a:latin typeface="PingFang SC Regular" charset="-122"/>
                <a:ea typeface="PingFang SC Regular" charset="-122"/>
                <a:cs typeface="PingFang SC Regular" charset="-122"/>
              </a:rPr>
              <a:t>家，积累了门店快速复制布局的能力。</a:t>
            </a:r>
            <a:endParaRPr lang="en-US" altLang="zh-CN" sz="1800" b="0" dirty="0">
              <a:solidFill>
                <a:srgbClr val="A7A7A7"/>
              </a:solidFill>
              <a:latin typeface="PingFang SC Regular" charset="-122"/>
              <a:ea typeface="PingFang SC Regular" charset="-122"/>
              <a:cs typeface="PingFang SC Regular" charset="-122"/>
            </a:endParaRPr>
          </a:p>
        </p:txBody>
      </p:sp>
      <p:sp>
        <p:nvSpPr>
          <p:cNvPr id="8" name="Rectangle 7"/>
          <p:cNvSpPr/>
          <p:nvPr/>
        </p:nvSpPr>
        <p:spPr>
          <a:xfrm>
            <a:off x="623392" y="3945066"/>
            <a:ext cx="3657600" cy="646329"/>
          </a:xfrm>
          <a:prstGeom prst="rect">
            <a:avLst/>
          </a:prstGeom>
          <a:solidFill>
            <a:srgbClr val="FFFFFF"/>
          </a:solidFill>
          <a:ln w="12700" cap="flat">
            <a:solidFill>
              <a:schemeClr val="bg1"/>
            </a:solid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zh-CN" altLang="en-US" sz="1800" b="0" dirty="0">
                <a:solidFill>
                  <a:srgbClr val="A7A7A7"/>
                </a:solidFill>
                <a:latin typeface="PingFang SC Regular" charset="-122"/>
                <a:ea typeface="PingFang SC Regular" charset="-122"/>
                <a:cs typeface="PingFang SC Regular" charset="-122"/>
              </a:rPr>
              <a:t>（</a:t>
            </a:r>
            <a:r>
              <a:rPr lang="en-US" altLang="zh-CN" sz="1800" b="0" dirty="0">
                <a:solidFill>
                  <a:srgbClr val="A7A7A7"/>
                </a:solidFill>
                <a:latin typeface="PingFang SC Regular" charset="-122"/>
                <a:ea typeface="PingFang SC Regular" charset="-122"/>
                <a:cs typeface="PingFang SC Regular" charset="-122"/>
              </a:rPr>
              <a:t>I I </a:t>
            </a:r>
            <a:r>
              <a:rPr lang="zh-CN" altLang="en-US" sz="1800" b="0" dirty="0">
                <a:solidFill>
                  <a:srgbClr val="A7A7A7"/>
                </a:solidFill>
                <a:latin typeface="PingFang SC Regular" charset="-122"/>
                <a:ea typeface="PingFang SC Regular" charset="-122"/>
                <a:cs typeface="PingFang SC Regular" charset="-122"/>
              </a:rPr>
              <a:t>）</a:t>
            </a:r>
            <a:r>
              <a:rPr lang="en-US" altLang="zh-CN" sz="1800" b="0" dirty="0">
                <a:solidFill>
                  <a:srgbClr val="A7A7A7"/>
                </a:solidFill>
                <a:latin typeface="PingFang SC Regular" charset="-122"/>
                <a:ea typeface="PingFang SC Regular" charset="-122"/>
                <a:cs typeface="PingFang SC Regular" charset="-122"/>
              </a:rPr>
              <a:t>…2016 </a:t>
            </a:r>
            <a:r>
              <a:rPr lang="zh-CN" altLang="en-US" sz="1800" b="0" dirty="0">
                <a:solidFill>
                  <a:srgbClr val="A7A7A7"/>
                </a:solidFill>
                <a:latin typeface="PingFang SC Regular" charset="-122"/>
                <a:ea typeface="PingFang SC Regular" charset="-122"/>
                <a:cs typeface="PingFang SC Regular" charset="-122"/>
              </a:rPr>
              <a:t>年，永辉生活新开店铺 </a:t>
            </a:r>
            <a:r>
              <a:rPr lang="en-US" altLang="zh-CN" sz="1800" b="0" dirty="0">
                <a:solidFill>
                  <a:srgbClr val="A7A7A7"/>
                </a:solidFill>
                <a:latin typeface="PingFang SC Regular" charset="-122"/>
                <a:ea typeface="PingFang SC Regular" charset="-122"/>
                <a:cs typeface="PingFang SC Regular" charset="-122"/>
              </a:rPr>
              <a:t>102 </a:t>
            </a:r>
            <a:r>
              <a:rPr lang="zh-CN" altLang="en-US" sz="1800" b="0" dirty="0">
                <a:solidFill>
                  <a:srgbClr val="A7A7A7"/>
                </a:solidFill>
                <a:latin typeface="PingFang SC Regular" charset="-122"/>
                <a:ea typeface="PingFang SC Regular" charset="-122"/>
                <a:cs typeface="PingFang SC Regular" charset="-122"/>
              </a:rPr>
              <a:t>家</a:t>
            </a:r>
            <a:r>
              <a:rPr lang="en-US" altLang="zh-CN" sz="1800" b="0" dirty="0">
                <a:solidFill>
                  <a:srgbClr val="A7A7A7"/>
                </a:solidFill>
                <a:latin typeface="PingFang SC Regular" charset="-122"/>
                <a:ea typeface="PingFang SC Regular" charset="-122"/>
                <a:cs typeface="PingFang SC Regular" charset="-122"/>
              </a:rPr>
              <a:t>…</a:t>
            </a:r>
            <a:endParaRPr lang="en-US" altLang="zh-CN" sz="1800" b="0" dirty="0">
              <a:solidFill>
                <a:srgbClr val="A7A7A7"/>
              </a:solidFill>
              <a:latin typeface="PingFang SC Regular" charset="-122"/>
              <a:ea typeface="PingFang SC Regular" charset="-122"/>
              <a:cs typeface="PingFang SC Regular" charset="-122"/>
            </a:endParaRPr>
          </a:p>
        </p:txBody>
      </p:sp>
      <p:sp>
        <p:nvSpPr>
          <p:cNvPr id="10" name="Rectangle 9"/>
          <p:cNvSpPr/>
          <p:nvPr/>
        </p:nvSpPr>
        <p:spPr>
          <a:xfrm>
            <a:off x="623392" y="5060796"/>
            <a:ext cx="3657600" cy="646329"/>
          </a:xfrm>
          <a:prstGeom prst="rect">
            <a:avLst/>
          </a:prstGeom>
          <a:solidFill>
            <a:srgbClr val="FFFFFF"/>
          </a:solidFill>
          <a:ln w="12700" cap="flat">
            <a:solidFill>
              <a:schemeClr val="bg1"/>
            </a:solid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zh-CN" altLang="en-US" sz="1800" b="0" dirty="0">
                <a:solidFill>
                  <a:srgbClr val="A7A7A7"/>
                </a:solidFill>
                <a:latin typeface="PingFang SC Regular" charset="-122"/>
                <a:ea typeface="PingFang SC Regular" charset="-122"/>
                <a:cs typeface="PingFang SC Regular" charset="-122"/>
              </a:rPr>
              <a:t>（</a:t>
            </a:r>
            <a:r>
              <a:rPr lang="en-US" altLang="zh-CN" sz="1800" b="0" dirty="0">
                <a:solidFill>
                  <a:srgbClr val="A7A7A7"/>
                </a:solidFill>
                <a:latin typeface="PingFang SC Regular" charset="-122"/>
                <a:ea typeface="PingFang SC Regular" charset="-122"/>
                <a:cs typeface="PingFang SC Regular" charset="-122"/>
              </a:rPr>
              <a:t>I I I </a:t>
            </a:r>
            <a:r>
              <a:rPr lang="zh-CN" altLang="en-US" sz="1800" b="0" dirty="0">
                <a:solidFill>
                  <a:srgbClr val="A7A7A7"/>
                </a:solidFill>
                <a:latin typeface="PingFang SC Regular" charset="-122"/>
                <a:ea typeface="PingFang SC Regular" charset="-122"/>
                <a:cs typeface="PingFang SC Regular" charset="-122"/>
              </a:rPr>
              <a:t>）</a:t>
            </a:r>
            <a:r>
              <a:rPr lang="en-US" altLang="zh-CN" sz="1800" b="0" dirty="0">
                <a:solidFill>
                  <a:srgbClr val="A7A7A7"/>
                </a:solidFill>
                <a:latin typeface="PingFang SC Regular" charset="-122"/>
                <a:ea typeface="PingFang SC Regular" charset="-122"/>
                <a:cs typeface="PingFang SC Regular" charset="-122"/>
              </a:rPr>
              <a:t>…2015 </a:t>
            </a:r>
            <a:r>
              <a:rPr lang="zh-CN" altLang="en-US" sz="1800" b="0" dirty="0">
                <a:solidFill>
                  <a:srgbClr val="A7A7A7"/>
                </a:solidFill>
                <a:latin typeface="PingFang SC Regular" charset="-122"/>
                <a:ea typeface="PingFang SC Regular" charset="-122"/>
                <a:cs typeface="PingFang SC Regular" charset="-122"/>
              </a:rPr>
              <a:t>年，永辉生活开了 </a:t>
            </a:r>
            <a:r>
              <a:rPr lang="en-US" altLang="zh-CN" sz="1800" b="0" dirty="0">
                <a:solidFill>
                  <a:srgbClr val="A7A7A7"/>
                </a:solidFill>
                <a:latin typeface="PingFang SC Regular" charset="-122"/>
                <a:ea typeface="PingFang SC Regular" charset="-122"/>
                <a:cs typeface="PingFang SC Regular" charset="-122"/>
              </a:rPr>
              <a:t>83</a:t>
            </a:r>
            <a:r>
              <a:rPr lang="zh-CN" altLang="en-US" sz="1800" b="0" dirty="0">
                <a:solidFill>
                  <a:srgbClr val="A7A7A7"/>
                </a:solidFill>
                <a:latin typeface="PingFang SC Regular" charset="-122"/>
                <a:ea typeface="PingFang SC Regular" charset="-122"/>
                <a:cs typeface="PingFang SC Regular" charset="-122"/>
              </a:rPr>
              <a:t> 家门店</a:t>
            </a:r>
            <a:r>
              <a:rPr lang="en-US" altLang="zh-CN" sz="1800" b="0" dirty="0">
                <a:solidFill>
                  <a:srgbClr val="A7A7A7"/>
                </a:solidFill>
                <a:latin typeface="PingFang SC Regular" charset="-122"/>
                <a:ea typeface="PingFang SC Regular" charset="-122"/>
                <a:cs typeface="PingFang SC Regular" charset="-122"/>
              </a:rPr>
              <a:t>…</a:t>
            </a:r>
            <a:endParaRPr lang="en-US" sz="1800" b="0" dirty="0">
              <a:solidFill>
                <a:srgbClr val="A7A7A7"/>
              </a:solidFill>
              <a:latin typeface="PingFang SC Regular" charset="-122"/>
              <a:ea typeface="PingFang SC Regular" charset="-122"/>
              <a:cs typeface="PingFang SC Regular" charset="-122"/>
            </a:endParaRPr>
          </a:p>
        </p:txBody>
      </p:sp>
      <p:sp>
        <p:nvSpPr>
          <p:cNvPr id="4" name="Oval 3"/>
          <p:cNvSpPr/>
          <p:nvPr/>
        </p:nvSpPr>
        <p:spPr>
          <a:xfrm>
            <a:off x="5519936" y="4005064"/>
            <a:ext cx="4032448" cy="2232248"/>
          </a:xfrm>
          <a:prstGeom prst="ellipse">
            <a:avLst/>
          </a:prstGeom>
          <a:noFill/>
          <a:ln w="38100" cap="flat">
            <a:solidFill>
              <a:schemeClr val="bg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 name="Triangle 4"/>
          <p:cNvSpPr/>
          <p:nvPr/>
        </p:nvSpPr>
        <p:spPr>
          <a:xfrm rot="5400000">
            <a:off x="3351929" y="3679818"/>
            <a:ext cx="3528392" cy="274320"/>
          </a:xfrm>
          <a:prstGeom prst="triangle">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Chevron 10"/>
          <p:cNvSpPr/>
          <p:nvPr/>
        </p:nvSpPr>
        <p:spPr>
          <a:xfrm>
            <a:off x="1067522" y="3253389"/>
            <a:ext cx="2743200" cy="1053796"/>
          </a:xfrm>
          <a:prstGeom prst="chevron">
            <a:avLst/>
          </a:prstGeom>
          <a:solidFill>
            <a:srgbClr val="4EACB4"/>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 name="Chevron 11"/>
          <p:cNvSpPr/>
          <p:nvPr/>
        </p:nvSpPr>
        <p:spPr>
          <a:xfrm>
            <a:off x="7457256" y="3253389"/>
            <a:ext cx="2743200" cy="1053796"/>
          </a:xfrm>
          <a:prstGeom prst="chevron">
            <a:avLst/>
          </a:prstGeom>
          <a:solidFill>
            <a:srgbClr val="4EACB4"/>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 name="TextBox 12"/>
          <p:cNvSpPr txBox="1"/>
          <p:nvPr/>
        </p:nvSpPr>
        <p:spPr>
          <a:xfrm>
            <a:off x="1724771" y="3554804"/>
            <a:ext cx="130740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2400" b="0" dirty="0">
                <a:solidFill>
                  <a:srgbClr val="FFFFFF"/>
                </a:solidFill>
                <a:latin typeface="PingFang SC Regular" charset="-122"/>
                <a:ea typeface="PingFang SC Regular" charset="-122"/>
                <a:cs typeface="PingFang SC Regular" charset="-122"/>
              </a:rPr>
              <a:t>TXT</a:t>
            </a:r>
            <a:r>
              <a:rPr lang="zh-CN" altLang="en-US" sz="2400" b="0" dirty="0">
                <a:solidFill>
                  <a:srgbClr val="FFFFFF"/>
                </a:solidFill>
                <a:latin typeface="PingFang SC Regular" charset="-122"/>
                <a:ea typeface="PingFang SC Regular" charset="-122"/>
                <a:cs typeface="PingFang SC Regular" charset="-122"/>
              </a:rPr>
              <a:t>文本</a:t>
            </a:r>
            <a:endParaRPr lang="en-US" sz="2400" b="0" dirty="0">
              <a:solidFill>
                <a:srgbClr val="FFFFFF"/>
              </a:solidFill>
              <a:latin typeface="PingFang SC Regular" charset="-122"/>
              <a:ea typeface="PingFang SC Regular" charset="-122"/>
              <a:cs typeface="PingFang SC Regular" charset="-122"/>
            </a:endParaRPr>
          </a:p>
        </p:txBody>
      </p:sp>
      <p:sp>
        <p:nvSpPr>
          <p:cNvPr id="14" name="TextBox 13"/>
          <p:cNvSpPr txBox="1"/>
          <p:nvPr/>
        </p:nvSpPr>
        <p:spPr>
          <a:xfrm>
            <a:off x="8111590" y="3554803"/>
            <a:ext cx="163121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2400" b="0" dirty="0">
                <a:solidFill>
                  <a:srgbClr val="FFFFFF"/>
                </a:solidFill>
                <a:latin typeface="PingFang SC Regular" charset="-122"/>
                <a:ea typeface="PingFang SC Regular" charset="-122"/>
                <a:cs typeface="PingFang SC Regular" charset="-122"/>
              </a:rPr>
              <a:t>结构化文本</a:t>
            </a:r>
            <a:endParaRPr lang="en-US" sz="2400" b="0" dirty="0">
              <a:solidFill>
                <a:srgbClr val="FFFFFF"/>
              </a:solidFill>
              <a:latin typeface="PingFang SC Regular" charset="-122"/>
              <a:ea typeface="PingFang SC Regular" charset="-122"/>
              <a:cs typeface="PingFang SC Regular" charset="-122"/>
            </a:endParaRPr>
          </a:p>
        </p:txBody>
      </p:sp>
      <p:sp>
        <p:nvSpPr>
          <p:cNvPr id="15" name="文本框 11"/>
          <p:cNvSpPr txBox="1"/>
          <p:nvPr/>
        </p:nvSpPr>
        <p:spPr>
          <a:xfrm>
            <a:off x="623392" y="620688"/>
            <a:ext cx="1733806" cy="584775"/>
          </a:xfrm>
          <a:prstGeom prst="rect">
            <a:avLst/>
          </a:prstGeom>
          <a:ln w="12700">
            <a:miter lim="400000"/>
          </a:ln>
        </p:spPr>
        <p:txBody>
          <a:bodyPr wrap="none" lIns="45719" rIns="45719">
            <a:spAutoFit/>
          </a:bodyPr>
          <a:lstStyle/>
          <a:p>
            <a:r>
              <a:rPr lang="zh-CN" altLang="en-US" dirty="0">
                <a:solidFill>
                  <a:srgbClr val="FFFFFF"/>
                </a:solidFill>
                <a:latin typeface="PingFang SC Regular" charset="-122"/>
                <a:ea typeface="PingFang SC Regular" charset="-122"/>
                <a:cs typeface="PingFang SC Regular" charset="-122"/>
              </a:rPr>
              <a:t>信息抽取</a:t>
            </a:r>
            <a:endParaRPr lang="zh-CN" altLang="en-US" dirty="0">
              <a:solidFill>
                <a:srgbClr val="FFFFFF"/>
              </a:solidFill>
              <a:latin typeface="PingFang SC Regular" charset="-122"/>
              <a:ea typeface="PingFang SC Regular" charset="-122"/>
              <a:cs typeface="PingFang SC Regular" charset="-122"/>
            </a:endParaRPr>
          </a:p>
        </p:txBody>
      </p:sp>
      <p:sp>
        <p:nvSpPr>
          <p:cNvPr id="16" name="Slide Number Placeholder 5"/>
          <p:cNvSpPr>
            <a:spLocks noGrp="1"/>
          </p:cNvSpPr>
          <p:nvPr>
            <p:ph type="sldNum" sz="quarter" idx="2"/>
          </p:nvPr>
        </p:nvSpPr>
        <p:spPr>
          <a:xfrm>
            <a:off x="11104376" y="6400413"/>
            <a:ext cx="249425" cy="276999"/>
          </a:xfrm>
        </p:spPr>
        <p:txBody>
          <a:bodyPr/>
          <a:lstStyle/>
          <a:p>
            <a:r>
              <a:rPr lang="en-US" altLang="zh-CN" dirty="0"/>
              <a:t>25</a:t>
            </a:r>
            <a:endParaRPr lang="uk-UA"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84530" y="1844824"/>
            <a:ext cx="5483477" cy="4345400"/>
          </a:xfrm>
          <a:prstGeom prst="rect">
            <a:avLst/>
          </a:prstGeom>
          <a:effectLst>
            <a:reflection blurRad="6350" stA="52000" endA="300" endPos="35000" dir="5400000" sy="-100000" algn="bl" rotWithShape="0"/>
          </a:effectLst>
        </p:spPr>
      </p:pic>
      <p:sp>
        <p:nvSpPr>
          <p:cNvPr id="18" name="文本框 11"/>
          <p:cNvSpPr txBox="1"/>
          <p:nvPr/>
        </p:nvSpPr>
        <p:spPr>
          <a:xfrm>
            <a:off x="684530" y="620688"/>
            <a:ext cx="5470406" cy="584775"/>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a:solidFill>
                  <a:schemeClr val="bg1"/>
                </a:solidFill>
              </a:defRPr>
            </a:lvl1pPr>
          </a:lstStyle>
          <a:p>
            <a:r>
              <a:rPr lang="zh-CN" altLang="en-US" dirty="0">
                <a:solidFill>
                  <a:srgbClr val="FFFFFF"/>
                </a:solidFill>
                <a:latin typeface="PingFang SC Regular" charset="-122"/>
                <a:ea typeface="PingFang SC Regular" charset="-122"/>
                <a:cs typeface="PingFang SC Regular" charset="-122"/>
              </a:rPr>
              <a:t>图表识别</a:t>
            </a:r>
            <a:r>
              <a:rPr lang="en-US" altLang="zh-CN" dirty="0">
                <a:solidFill>
                  <a:srgbClr val="FFFFFF"/>
                </a:solidFill>
                <a:latin typeface="PingFang SC Regular" charset="-122"/>
                <a:ea typeface="PingFang SC Regular" charset="-122"/>
                <a:cs typeface="PingFang SC Regular" charset="-122"/>
              </a:rPr>
              <a:t>/</a:t>
            </a:r>
            <a:r>
              <a:rPr lang="zh-CN" altLang="en-US" dirty="0">
                <a:solidFill>
                  <a:srgbClr val="FFFFFF"/>
                </a:solidFill>
                <a:latin typeface="PingFang SC Regular" charset="-122"/>
                <a:ea typeface="PingFang SC Regular" charset="-122"/>
                <a:cs typeface="PingFang SC Regular" charset="-122"/>
              </a:rPr>
              <a:t>文字识别</a:t>
            </a:r>
            <a:r>
              <a:rPr lang="en-US" altLang="zh-CN" dirty="0">
                <a:solidFill>
                  <a:srgbClr val="FFFFFF"/>
                </a:solidFill>
                <a:latin typeface="PingFang SC Regular" charset="-122"/>
                <a:ea typeface="PingFang SC Regular" charset="-122"/>
                <a:cs typeface="PingFang SC Regular" charset="-122"/>
              </a:rPr>
              <a:t>&gt;</a:t>
            </a:r>
            <a:r>
              <a:rPr lang="zh-CN" altLang="en-US" dirty="0">
                <a:solidFill>
                  <a:srgbClr val="FFFFFF"/>
                </a:solidFill>
                <a:latin typeface="PingFang SC Regular" charset="-122"/>
                <a:ea typeface="PingFang SC Regular" charset="-122"/>
                <a:cs typeface="PingFang SC Regular" charset="-122"/>
              </a:rPr>
              <a:t>信息抽取</a:t>
            </a:r>
            <a:endParaRPr lang="en-US" dirty="0">
              <a:solidFill>
                <a:srgbClr val="FFFFFF"/>
              </a:solidFill>
              <a:latin typeface="PingFang SC Regular" charset="-122"/>
              <a:ea typeface="PingFang SC Regular" charset="-122"/>
              <a:cs typeface="PingFang SC Regular" charset="-122"/>
            </a:endParaRPr>
          </a:p>
        </p:txBody>
      </p:sp>
      <p:sp>
        <p:nvSpPr>
          <p:cNvPr id="19" name="Rectangle 18"/>
          <p:cNvSpPr/>
          <p:nvPr/>
        </p:nvSpPr>
        <p:spPr>
          <a:xfrm>
            <a:off x="7122907" y="3299186"/>
            <a:ext cx="3562659" cy="1477328"/>
          </a:xfrm>
          <a:prstGeom prst="rect">
            <a:avLst/>
          </a:prstGeom>
        </p:spPr>
        <p:txBody>
          <a:bodyPr wrap="square">
            <a:spAutoFit/>
          </a:bodyPr>
          <a:lstStyle/>
          <a:p>
            <a:pPr>
              <a:lnSpc>
                <a:spcPct val="150000"/>
              </a:lnSpc>
            </a:pPr>
            <a:r>
              <a:rPr lang="zh-CN" altLang="en-US" sz="2000" dirty="0">
                <a:solidFill>
                  <a:srgbClr val="FFFFFF"/>
                </a:solidFill>
                <a:latin typeface="PingFang SC" charset="-122"/>
                <a:ea typeface="PingFang SC" charset="-122"/>
                <a:cs typeface="PingFang SC" charset="-122"/>
              </a:rPr>
              <a:t>中国劳动人口数量</a:t>
            </a:r>
            <a:endParaRPr lang="en-US" altLang="zh-CN" sz="2000" dirty="0">
              <a:solidFill>
                <a:srgbClr val="FFFFFF"/>
              </a:solidFill>
              <a:latin typeface="PingFang SC" charset="-122"/>
              <a:ea typeface="PingFang SC" charset="-122"/>
              <a:cs typeface="PingFang SC" charset="-122"/>
            </a:endParaRPr>
          </a:p>
          <a:p>
            <a:pPr>
              <a:lnSpc>
                <a:spcPct val="150000"/>
              </a:lnSpc>
            </a:pPr>
            <a:r>
              <a:rPr lang="zh-CN" altLang="en-US" sz="2000" dirty="0">
                <a:solidFill>
                  <a:srgbClr val="FFFFFF"/>
                </a:solidFill>
                <a:latin typeface="PingFang SC" charset="-122"/>
                <a:ea typeface="PingFang SC" charset="-122"/>
                <a:cs typeface="PingFang SC" charset="-122"/>
              </a:rPr>
              <a:t>中国城镇化率</a:t>
            </a:r>
            <a:endParaRPr lang="en-US" altLang="zh-CN" sz="2000" dirty="0">
              <a:solidFill>
                <a:srgbClr val="FFFFFF"/>
              </a:solidFill>
              <a:latin typeface="PingFang SC" charset="-122"/>
              <a:ea typeface="PingFang SC" charset="-122"/>
              <a:cs typeface="PingFang SC" charset="-122"/>
            </a:endParaRPr>
          </a:p>
          <a:p>
            <a:pPr>
              <a:lnSpc>
                <a:spcPct val="150000"/>
              </a:lnSpc>
            </a:pPr>
            <a:r>
              <a:rPr lang="zh-CN" altLang="en-US" sz="2000" dirty="0">
                <a:solidFill>
                  <a:srgbClr val="FFFFFF"/>
                </a:solidFill>
                <a:latin typeface="PingFang SC" charset="-122"/>
                <a:ea typeface="PingFang SC" charset="-122"/>
                <a:cs typeface="PingFang SC" charset="-122"/>
              </a:rPr>
              <a:t>中国人口总数</a:t>
            </a:r>
            <a:endParaRPr lang="en-US" sz="2000" dirty="0">
              <a:solidFill>
                <a:srgbClr val="FFFFFF"/>
              </a:solidFill>
              <a:latin typeface="PingFang SC" charset="-122"/>
              <a:ea typeface="PingFang SC" charset="-122"/>
              <a:cs typeface="PingFang SC" charset="-122"/>
            </a:endParaRPr>
          </a:p>
        </p:txBody>
      </p:sp>
      <p:sp>
        <p:nvSpPr>
          <p:cNvPr id="22" name="Triangle 21"/>
          <p:cNvSpPr/>
          <p:nvPr/>
        </p:nvSpPr>
        <p:spPr>
          <a:xfrm rot="5400000">
            <a:off x="4881261" y="3880363"/>
            <a:ext cx="3528392" cy="274320"/>
          </a:xfrm>
          <a:prstGeom prst="triangle">
            <a:avLst/>
          </a:prstGeom>
          <a:solidFill>
            <a:srgbClr val="4EACB4"/>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 name="TextBox 5"/>
          <p:cNvSpPr txBox="1"/>
          <p:nvPr/>
        </p:nvSpPr>
        <p:spPr>
          <a:xfrm>
            <a:off x="7122907" y="2613006"/>
            <a:ext cx="1868458"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4000" b="0" dirty="0">
                <a:solidFill>
                  <a:srgbClr val="4EACB4"/>
                </a:solidFill>
                <a:latin typeface="PingFang SC Regular" charset="-122"/>
                <a:ea typeface="PingFang SC Regular" charset="-122"/>
                <a:cs typeface="PingFang SC Regular" charset="-122"/>
              </a:rPr>
              <a:t>2016</a:t>
            </a:r>
            <a:r>
              <a:rPr lang="zh-CN" altLang="en-US" sz="4000" b="0" dirty="0">
                <a:solidFill>
                  <a:srgbClr val="4EACB4"/>
                </a:solidFill>
                <a:latin typeface="PingFang SC Regular" charset="-122"/>
                <a:ea typeface="PingFang SC Regular" charset="-122"/>
                <a:cs typeface="PingFang SC Regular" charset="-122"/>
              </a:rPr>
              <a:t>年</a:t>
            </a:r>
            <a:endParaRPr lang="en-US" sz="4000" b="0" dirty="0">
              <a:solidFill>
                <a:srgbClr val="4EACB4"/>
              </a:solidFill>
              <a:latin typeface="PingFang SC Regular" charset="-122"/>
              <a:ea typeface="PingFang SC Regular" charset="-122"/>
              <a:cs typeface="PingFang SC Regular" charset="-122"/>
            </a:endParaRPr>
          </a:p>
        </p:txBody>
      </p:sp>
      <p:sp>
        <p:nvSpPr>
          <p:cNvPr id="8" name="Slide Number Placeholder 5"/>
          <p:cNvSpPr>
            <a:spLocks noGrp="1"/>
          </p:cNvSpPr>
          <p:nvPr>
            <p:ph type="sldNum" sz="quarter" idx="2"/>
          </p:nvPr>
        </p:nvSpPr>
        <p:spPr>
          <a:xfrm>
            <a:off x="11104376" y="6400413"/>
            <a:ext cx="249425" cy="276999"/>
          </a:xfrm>
        </p:spPr>
        <p:txBody>
          <a:bodyPr/>
          <a:lstStyle/>
          <a:p>
            <a:r>
              <a:rPr lang="en-US" altLang="zh-CN" dirty="0"/>
              <a:t>26</a:t>
            </a:r>
            <a:endParaRPr lang="uk-UA"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84530" y="1844824"/>
            <a:ext cx="5483477" cy="4345400"/>
          </a:xfrm>
          <a:prstGeom prst="rect">
            <a:avLst/>
          </a:prstGeom>
          <a:effectLst>
            <a:reflection blurRad="6350" stA="52000" endA="300" endPos="35000" dir="5400000" sy="-100000" algn="bl" rotWithShape="0"/>
          </a:effectLst>
        </p:spPr>
      </p:pic>
      <p:sp>
        <p:nvSpPr>
          <p:cNvPr id="19" name="Rectangle 18"/>
          <p:cNvSpPr/>
          <p:nvPr/>
        </p:nvSpPr>
        <p:spPr>
          <a:xfrm>
            <a:off x="7122907" y="3299186"/>
            <a:ext cx="3562659" cy="1477328"/>
          </a:xfrm>
          <a:prstGeom prst="rect">
            <a:avLst/>
          </a:prstGeom>
        </p:spPr>
        <p:txBody>
          <a:bodyPr wrap="square">
            <a:spAutoFit/>
          </a:bodyPr>
          <a:lstStyle/>
          <a:p>
            <a:pPr>
              <a:lnSpc>
                <a:spcPct val="150000"/>
              </a:lnSpc>
            </a:pPr>
            <a:r>
              <a:rPr lang="zh-CN" altLang="en-US" sz="2000" dirty="0">
                <a:solidFill>
                  <a:srgbClr val="FFFFFF"/>
                </a:solidFill>
                <a:latin typeface="PingFang SC" charset="-122"/>
                <a:ea typeface="PingFang SC" charset="-122"/>
                <a:cs typeface="PingFang SC" charset="-122"/>
              </a:rPr>
              <a:t>中国劳动人口数量：</a:t>
            </a:r>
            <a:r>
              <a:rPr lang="en-US" altLang="zh-CN" sz="2000" dirty="0">
                <a:solidFill>
                  <a:srgbClr val="FFFFFF"/>
                </a:solidFill>
                <a:latin typeface="PingFang SC" charset="-122"/>
                <a:ea typeface="PingFang SC" charset="-122"/>
                <a:cs typeface="PingFang SC" charset="-122"/>
              </a:rPr>
              <a:t> 10.02</a:t>
            </a:r>
            <a:r>
              <a:rPr lang="zh-CN" altLang="en-US" sz="2000" dirty="0">
                <a:solidFill>
                  <a:srgbClr val="FFFFFF"/>
                </a:solidFill>
                <a:latin typeface="PingFang SC" charset="-122"/>
                <a:ea typeface="PingFang SC" charset="-122"/>
                <a:cs typeface="PingFang SC" charset="-122"/>
              </a:rPr>
              <a:t>亿</a:t>
            </a:r>
            <a:endParaRPr lang="en-US" altLang="zh-CN" sz="2000" dirty="0">
              <a:solidFill>
                <a:srgbClr val="FFFFFF"/>
              </a:solidFill>
              <a:latin typeface="PingFang SC" charset="-122"/>
              <a:ea typeface="PingFang SC" charset="-122"/>
              <a:cs typeface="PingFang SC" charset="-122"/>
            </a:endParaRPr>
          </a:p>
          <a:p>
            <a:pPr>
              <a:lnSpc>
                <a:spcPct val="150000"/>
              </a:lnSpc>
            </a:pPr>
            <a:r>
              <a:rPr lang="zh-CN" altLang="en-US" sz="2000" dirty="0">
                <a:solidFill>
                  <a:srgbClr val="FFFFFF"/>
                </a:solidFill>
                <a:latin typeface="PingFang SC" charset="-122"/>
                <a:ea typeface="PingFang SC" charset="-122"/>
                <a:cs typeface="PingFang SC" charset="-122"/>
              </a:rPr>
              <a:t>中国城镇化率：</a:t>
            </a:r>
            <a:r>
              <a:rPr lang="en-US" altLang="zh-CN" sz="2000" dirty="0">
                <a:solidFill>
                  <a:srgbClr val="FFFFFF"/>
                </a:solidFill>
                <a:latin typeface="PingFang SC" charset="-122"/>
                <a:ea typeface="PingFang SC" charset="-122"/>
                <a:cs typeface="PingFang SC" charset="-122"/>
              </a:rPr>
              <a:t> 56.78%</a:t>
            </a:r>
            <a:endParaRPr lang="en-US" altLang="zh-CN" sz="2000" dirty="0">
              <a:solidFill>
                <a:srgbClr val="FFFFFF"/>
              </a:solidFill>
              <a:latin typeface="PingFang SC" charset="-122"/>
              <a:ea typeface="PingFang SC" charset="-122"/>
              <a:cs typeface="PingFang SC" charset="-122"/>
            </a:endParaRPr>
          </a:p>
          <a:p>
            <a:pPr>
              <a:lnSpc>
                <a:spcPct val="150000"/>
              </a:lnSpc>
            </a:pPr>
            <a:r>
              <a:rPr lang="zh-CN" altLang="en-US" sz="2000" dirty="0">
                <a:solidFill>
                  <a:srgbClr val="FFFFFF"/>
                </a:solidFill>
                <a:latin typeface="PingFang SC" charset="-122"/>
                <a:ea typeface="PingFang SC" charset="-122"/>
                <a:cs typeface="PingFang SC" charset="-122"/>
              </a:rPr>
              <a:t>中国人口总数：</a:t>
            </a:r>
            <a:r>
              <a:rPr lang="en-US" altLang="zh-CN" sz="2000" dirty="0">
                <a:solidFill>
                  <a:srgbClr val="FFFFFF"/>
                </a:solidFill>
                <a:latin typeface="PingFang SC" charset="-122"/>
                <a:ea typeface="PingFang SC" charset="-122"/>
                <a:cs typeface="PingFang SC" charset="-122"/>
              </a:rPr>
              <a:t>13.79</a:t>
            </a:r>
            <a:r>
              <a:rPr lang="zh-CN" altLang="en-US" sz="2000" dirty="0">
                <a:solidFill>
                  <a:srgbClr val="FFFFFF"/>
                </a:solidFill>
                <a:latin typeface="PingFang SC" charset="-122"/>
                <a:ea typeface="PingFang SC" charset="-122"/>
                <a:cs typeface="PingFang SC" charset="-122"/>
              </a:rPr>
              <a:t>亿</a:t>
            </a:r>
            <a:endParaRPr lang="en-US" sz="2000" dirty="0">
              <a:solidFill>
                <a:srgbClr val="FFFFFF"/>
              </a:solidFill>
              <a:latin typeface="PingFang SC" charset="-122"/>
              <a:ea typeface="PingFang SC" charset="-122"/>
              <a:cs typeface="PingFang SC" charset="-122"/>
            </a:endParaRPr>
          </a:p>
        </p:txBody>
      </p:sp>
      <p:sp>
        <p:nvSpPr>
          <p:cNvPr id="6" name="TextBox 5"/>
          <p:cNvSpPr txBox="1"/>
          <p:nvPr/>
        </p:nvSpPr>
        <p:spPr>
          <a:xfrm>
            <a:off x="7122907" y="2613006"/>
            <a:ext cx="1868458"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4000" b="0" dirty="0">
                <a:solidFill>
                  <a:srgbClr val="4EACB4"/>
                </a:solidFill>
                <a:latin typeface="PingFang SC Regular" charset="-122"/>
                <a:ea typeface="PingFang SC Regular" charset="-122"/>
                <a:cs typeface="PingFang SC Regular" charset="-122"/>
              </a:rPr>
              <a:t>2016</a:t>
            </a:r>
            <a:r>
              <a:rPr lang="zh-CN" altLang="en-US" sz="4000" b="0" dirty="0">
                <a:solidFill>
                  <a:srgbClr val="4EACB4"/>
                </a:solidFill>
                <a:latin typeface="PingFang SC Regular" charset="-122"/>
                <a:ea typeface="PingFang SC Regular" charset="-122"/>
                <a:cs typeface="PingFang SC Regular" charset="-122"/>
              </a:rPr>
              <a:t>年</a:t>
            </a:r>
            <a:endParaRPr lang="en-US" sz="4000" b="0" dirty="0">
              <a:solidFill>
                <a:srgbClr val="4EACB4"/>
              </a:solidFill>
              <a:latin typeface="PingFang SC Regular" charset="-122"/>
              <a:ea typeface="PingFang SC Regular" charset="-122"/>
              <a:cs typeface="PingFang SC Regular" charset="-122"/>
            </a:endParaRPr>
          </a:p>
        </p:txBody>
      </p:sp>
      <p:sp>
        <p:nvSpPr>
          <p:cNvPr id="7" name="Triangle 6"/>
          <p:cNvSpPr/>
          <p:nvPr/>
        </p:nvSpPr>
        <p:spPr>
          <a:xfrm rot="5400000">
            <a:off x="4881261" y="3880363"/>
            <a:ext cx="3528392" cy="274320"/>
          </a:xfrm>
          <a:prstGeom prst="triangle">
            <a:avLst/>
          </a:prstGeom>
          <a:solidFill>
            <a:srgbClr val="4EACB4"/>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文本框 11"/>
          <p:cNvSpPr txBox="1"/>
          <p:nvPr/>
        </p:nvSpPr>
        <p:spPr>
          <a:xfrm>
            <a:off x="684530" y="620688"/>
            <a:ext cx="5470406" cy="584775"/>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a:solidFill>
                  <a:schemeClr val="bg1"/>
                </a:solidFill>
              </a:defRPr>
            </a:lvl1pPr>
          </a:lstStyle>
          <a:p>
            <a:r>
              <a:rPr lang="zh-CN" altLang="en-US" dirty="0">
                <a:solidFill>
                  <a:srgbClr val="FFFFFF"/>
                </a:solidFill>
                <a:latin typeface="PingFang SC Regular" charset="-122"/>
                <a:ea typeface="PingFang SC Regular" charset="-122"/>
                <a:cs typeface="PingFang SC Regular" charset="-122"/>
              </a:rPr>
              <a:t>图表识别</a:t>
            </a:r>
            <a:r>
              <a:rPr lang="en-US" altLang="zh-CN" dirty="0">
                <a:solidFill>
                  <a:srgbClr val="FFFFFF"/>
                </a:solidFill>
                <a:latin typeface="PingFang SC Regular" charset="-122"/>
                <a:ea typeface="PingFang SC Regular" charset="-122"/>
                <a:cs typeface="PingFang SC Regular" charset="-122"/>
              </a:rPr>
              <a:t>/</a:t>
            </a:r>
            <a:r>
              <a:rPr lang="zh-CN" altLang="en-US" dirty="0">
                <a:solidFill>
                  <a:srgbClr val="FFFFFF"/>
                </a:solidFill>
                <a:latin typeface="PingFang SC Regular" charset="-122"/>
                <a:ea typeface="PingFang SC Regular" charset="-122"/>
                <a:cs typeface="PingFang SC Regular" charset="-122"/>
              </a:rPr>
              <a:t>文字识别</a:t>
            </a:r>
            <a:r>
              <a:rPr lang="en-US" altLang="zh-CN" dirty="0">
                <a:solidFill>
                  <a:srgbClr val="FFFFFF"/>
                </a:solidFill>
                <a:latin typeface="PingFang SC Regular" charset="-122"/>
                <a:ea typeface="PingFang SC Regular" charset="-122"/>
                <a:cs typeface="PingFang SC Regular" charset="-122"/>
              </a:rPr>
              <a:t>&gt;</a:t>
            </a:r>
            <a:r>
              <a:rPr lang="zh-CN" altLang="en-US" dirty="0">
                <a:solidFill>
                  <a:srgbClr val="FFFFFF"/>
                </a:solidFill>
                <a:latin typeface="PingFang SC Regular" charset="-122"/>
                <a:ea typeface="PingFang SC Regular" charset="-122"/>
                <a:cs typeface="PingFang SC Regular" charset="-122"/>
              </a:rPr>
              <a:t>信息抽取</a:t>
            </a:r>
            <a:endParaRPr lang="en-US" dirty="0">
              <a:solidFill>
                <a:srgbClr val="FFFFFF"/>
              </a:solidFill>
              <a:latin typeface="PingFang SC Regular" charset="-122"/>
              <a:ea typeface="PingFang SC Regular" charset="-122"/>
              <a:cs typeface="PingFang SC Regular" charset="-122"/>
            </a:endParaRPr>
          </a:p>
        </p:txBody>
      </p:sp>
      <p:sp>
        <p:nvSpPr>
          <p:cNvPr id="9" name="Slide Number Placeholder 5"/>
          <p:cNvSpPr>
            <a:spLocks noGrp="1"/>
          </p:cNvSpPr>
          <p:nvPr>
            <p:ph type="sldNum" sz="quarter" idx="2"/>
          </p:nvPr>
        </p:nvSpPr>
        <p:spPr>
          <a:xfrm>
            <a:off x="11104376" y="6400413"/>
            <a:ext cx="249425" cy="276999"/>
          </a:xfrm>
        </p:spPr>
        <p:txBody>
          <a:bodyPr/>
          <a:lstStyle/>
          <a:p>
            <a:r>
              <a:rPr lang="en-US" altLang="zh-CN" dirty="0"/>
              <a:t>27</a:t>
            </a:r>
            <a:endParaRPr lang="uk-UA"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DC0077"/>
            </a:gs>
            <a:gs pos="80000">
              <a:srgbClr val="532EB2"/>
            </a:gs>
          </a:gsLst>
          <a:lin ang="1800000" scaled="0"/>
        </a:gradFill>
        <a:effectLst/>
      </p:bgPr>
    </p:bg>
    <p:spTree>
      <p:nvGrpSpPr>
        <p:cNvPr id="1" name=""/>
        <p:cNvGrpSpPr/>
        <p:nvPr/>
      </p:nvGrpSpPr>
      <p:grpSpPr>
        <a:xfrm>
          <a:off x="0" y="0"/>
          <a:ext cx="0" cy="0"/>
          <a:chOff x="0" y="0"/>
          <a:chExt cx="0" cy="0"/>
        </a:xfrm>
      </p:grpSpPr>
      <p:sp>
        <p:nvSpPr>
          <p:cNvPr id="10" name="TextBox 9"/>
          <p:cNvSpPr txBox="1"/>
          <p:nvPr/>
        </p:nvSpPr>
        <p:spPr>
          <a:xfrm>
            <a:off x="911424" y="1268760"/>
            <a:ext cx="486607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5400" b="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AI</a:t>
            </a:r>
            <a:r>
              <a:rPr kumimoji="0" lang="zh-CN" altLang="en-US" sz="5400" b="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如何赋能金融</a:t>
            </a:r>
            <a:endParaRPr kumimoji="0" lang="en-US" sz="5400" b="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endParaRPr>
          </a:p>
        </p:txBody>
      </p:sp>
      <p:sp>
        <p:nvSpPr>
          <p:cNvPr id="11" name="TextBox 10"/>
          <p:cNvSpPr txBox="1"/>
          <p:nvPr/>
        </p:nvSpPr>
        <p:spPr>
          <a:xfrm>
            <a:off x="7875751" y="5949280"/>
            <a:ext cx="352436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2018</a:t>
            </a:r>
            <a:r>
              <a:rPr lang="en-US" altLang="zh-CN" sz="2000" b="0" dirty="0">
                <a:solidFill>
                  <a:schemeClr val="bg1"/>
                </a:solidFill>
                <a:latin typeface="PingFang SC" charset="-122"/>
                <a:ea typeface="PingFang SC" charset="-122"/>
                <a:cs typeface="PingFang SC" charset="-122"/>
              </a:rPr>
              <a:t>.9.26 | </a:t>
            </a:r>
            <a:r>
              <a:rPr kumimoji="0" lang="zh-CN" altLang="en-US" sz="2000" b="0" i="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rPr>
              <a:t>清华大学交流分享</a:t>
            </a:r>
            <a:endParaRPr kumimoji="0" lang="en-US" altLang="zh-CN" sz="2000" b="0" i="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endParaRPr>
          </a:p>
        </p:txBody>
      </p:sp>
      <p:sp>
        <p:nvSpPr>
          <p:cNvPr id="12" name="TextBox 11"/>
          <p:cNvSpPr txBox="1"/>
          <p:nvPr/>
        </p:nvSpPr>
        <p:spPr>
          <a:xfrm>
            <a:off x="9320837" y="3284984"/>
            <a:ext cx="2020744" cy="1126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r" defTabSz="914400" rtl="0" fontAlgn="auto" latinLnBrk="0" hangingPunct="0">
              <a:lnSpc>
                <a:spcPct val="120000"/>
              </a:lnSpc>
              <a:spcBef>
                <a:spcPts val="0"/>
              </a:spcBef>
              <a:spcAft>
                <a:spcPts val="0"/>
              </a:spcAft>
              <a:buClrTx/>
              <a:buSzTx/>
              <a:buFontTx/>
              <a:buNone/>
            </a:pPr>
            <a:r>
              <a:rPr lang="en-US" altLang="zh-CN" dirty="0">
                <a:solidFill>
                  <a:schemeClr val="bg1"/>
                </a:solidFill>
                <a:latin typeface="PingFang SC" charset="-122"/>
                <a:ea typeface="PingFang SC" charset="-122"/>
                <a:cs typeface="PingFang SC" charset="-122"/>
              </a:rPr>
              <a:t>Dr.</a:t>
            </a:r>
            <a:r>
              <a:rPr lang="zh-CN" altLang="en-US" dirty="0">
                <a:solidFill>
                  <a:schemeClr val="bg1"/>
                </a:solidFill>
                <a:latin typeface="PingFang SC" charset="-122"/>
                <a:ea typeface="PingFang SC" charset="-122"/>
                <a:cs typeface="PingFang SC" charset="-122"/>
              </a:rPr>
              <a:t> 李纪为</a:t>
            </a:r>
            <a:endParaRPr lang="en-US" altLang="zh-CN" dirty="0">
              <a:solidFill>
                <a:schemeClr val="bg1"/>
              </a:solidFill>
              <a:latin typeface="PingFang SC" charset="-122"/>
              <a:ea typeface="PingFang SC" charset="-122"/>
              <a:cs typeface="PingFang SC" charset="-122"/>
            </a:endParaRPr>
          </a:p>
          <a:p>
            <a:pPr marL="0" marR="0" indent="0" algn="r" defTabSz="914400" rtl="0" fontAlgn="auto" latinLnBrk="0" hangingPunct="0">
              <a:lnSpc>
                <a:spcPct val="120000"/>
              </a:lnSpc>
              <a:spcBef>
                <a:spcPts val="0"/>
              </a:spcBef>
              <a:spcAft>
                <a:spcPts val="0"/>
              </a:spcAft>
              <a:buClrTx/>
              <a:buSzTx/>
              <a:buFontTx/>
              <a:buNone/>
            </a:pPr>
            <a:r>
              <a:rPr lang="zh-CN" altLang="en-US" sz="2400" b="0" dirty="0">
                <a:solidFill>
                  <a:schemeClr val="bg1"/>
                </a:solidFill>
                <a:latin typeface="PingFang SC" charset="-122"/>
                <a:ea typeface="PingFang SC" charset="-122"/>
                <a:cs typeface="PingFang SC" charset="-122"/>
              </a:rPr>
              <a:t>香侬科技</a:t>
            </a:r>
            <a:endParaRPr kumimoji="0" lang="en-US" sz="2400" b="0" i="0" u="none" strike="noStrike" cap="none" spc="0" normalizeH="0" baseline="0" dirty="0">
              <a:ln>
                <a:noFill/>
              </a:ln>
              <a:solidFill>
                <a:schemeClr val="bg1"/>
              </a:solidFill>
              <a:uFillTx/>
              <a:latin typeface="PingFang SC" charset="-122"/>
              <a:ea typeface="PingFang SC" charset="-122"/>
              <a:cs typeface="PingFang SC" charset="-122"/>
              <a:sym typeface="微软雅黑" panose="020B0503020204020204" charset="-122"/>
            </a:endParaRPr>
          </a:p>
        </p:txBody>
      </p:sp>
      <p:sp>
        <p:nvSpPr>
          <p:cNvPr id="13" name="TextBox 12"/>
          <p:cNvSpPr txBox="1"/>
          <p:nvPr/>
        </p:nvSpPr>
        <p:spPr>
          <a:xfrm>
            <a:off x="7297068" y="4293096"/>
            <a:ext cx="410304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2400" b="0" dirty="0">
                <a:solidFill>
                  <a:schemeClr val="bg1"/>
                </a:solidFill>
                <a:latin typeface="PingFang SC" charset="-122"/>
                <a:ea typeface="PingFang SC" charset="-122"/>
                <a:cs typeface="PingFang SC" charset="-122"/>
              </a:rPr>
              <a:t>Email: </a:t>
            </a:r>
            <a:r>
              <a:rPr lang="en-US" altLang="zh-CN" sz="2400" b="0" dirty="0" err="1">
                <a:solidFill>
                  <a:schemeClr val="bg1"/>
                </a:solidFill>
                <a:latin typeface="PingFang SC" charset="-122"/>
                <a:ea typeface="PingFang SC" charset="-122"/>
                <a:cs typeface="PingFang SC" charset="-122"/>
              </a:rPr>
              <a:t>jiwei@shannonai.com</a:t>
            </a:r>
            <a:endParaRPr kumimoji="0" lang="en-US" altLang="zh-CN" sz="2400" b="0" i="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1764" y="0"/>
            <a:ext cx="4248472" cy="1322923"/>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426" y="2555267"/>
            <a:ext cx="4020867" cy="3822700"/>
          </a:xfrm>
          <a:prstGeom prst="rect">
            <a:avLst/>
          </a:prstGeom>
          <a:effectLst>
            <a:reflection blurRad="6350" stA="52000" endA="300" endPos="35000" dir="5400000" sy="-100000" algn="bl" rotWithShape="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2555267"/>
            <a:ext cx="5867400" cy="3822700"/>
          </a:xfrm>
          <a:prstGeom prst="rect">
            <a:avLst/>
          </a:prstGeom>
          <a:effectLst>
            <a:reflection blurRad="6350" stA="52000" endA="300" endPos="35000" dir="5400000" sy="-100000" algn="bl" rotWithShape="0"/>
          </a:effectLst>
        </p:spPr>
      </p:pic>
      <p:sp>
        <p:nvSpPr>
          <p:cNvPr id="7" name="TextBox 6"/>
          <p:cNvSpPr txBox="1"/>
          <p:nvPr/>
        </p:nvSpPr>
        <p:spPr>
          <a:xfrm>
            <a:off x="2584984" y="1774778"/>
            <a:ext cx="1944216"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chemeClr val="bg1"/>
                </a:solidFill>
              </a:rPr>
              <a:t>序列标注</a:t>
            </a:r>
            <a:endParaRPr kumimoji="0" lang="en-US" sz="3200" b="1" i="0" u="none" strike="noStrike" cap="none" spc="0" normalizeH="0" baseline="0" dirty="0">
              <a:ln>
                <a:noFill/>
              </a:ln>
              <a:solidFill>
                <a:schemeClr val="bg1"/>
              </a:solidFill>
              <a:effectLst/>
              <a:uFillTx/>
              <a:sym typeface="微软雅黑" panose="020B0503020204020204" charset="-122"/>
            </a:endParaRPr>
          </a:p>
        </p:txBody>
      </p:sp>
      <p:sp>
        <p:nvSpPr>
          <p:cNvPr id="16" name="TextBox 15"/>
          <p:cNvSpPr txBox="1"/>
          <p:nvPr/>
        </p:nvSpPr>
        <p:spPr>
          <a:xfrm>
            <a:off x="8710810" y="1767957"/>
            <a:ext cx="244827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a:solidFill>
                  <a:schemeClr val="bg1"/>
                </a:solidFill>
              </a:rPr>
              <a:t>问答</a:t>
            </a:r>
            <a:endParaRPr kumimoji="0" lang="en-US" sz="3200" b="1" i="0" u="none" strike="noStrike" cap="none" spc="0" normalizeH="0" baseline="0" dirty="0">
              <a:ln>
                <a:noFill/>
              </a:ln>
              <a:solidFill>
                <a:schemeClr val="bg1"/>
              </a:solidFill>
              <a:effectLst/>
              <a:uFillTx/>
              <a:sym typeface="微软雅黑" panose="020B0503020204020204"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5" name="文本框 11"/>
          <p:cNvSpPr txBox="1"/>
          <p:nvPr/>
        </p:nvSpPr>
        <p:spPr>
          <a:xfrm>
            <a:off x="684531" y="548680"/>
            <a:ext cx="4317847" cy="584775"/>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a:solidFill>
                  <a:schemeClr val="bg1"/>
                </a:solidFill>
              </a:defRPr>
            </a:lvl1pPr>
          </a:lstStyle>
          <a:p>
            <a:r>
              <a:rPr lang="zh-CN" altLang="en-US" dirty="0">
                <a:solidFill>
                  <a:srgbClr val="FFFFFF"/>
                </a:solidFill>
                <a:latin typeface="PingFang SC Regular" charset="-122"/>
                <a:ea typeface="PingFang SC Regular" charset="-122"/>
                <a:cs typeface="PingFang SC Regular" charset="-122"/>
              </a:rPr>
              <a:t>数据非结构化到结构化</a:t>
            </a:r>
            <a:endParaRPr lang="zh-CN" altLang="en-US" dirty="0">
              <a:solidFill>
                <a:srgbClr val="FFFFFF"/>
              </a:solidFill>
              <a:latin typeface="PingFang SC Regular" charset="-122"/>
              <a:ea typeface="PingFang SC Regular" charset="-122"/>
              <a:cs typeface="PingFang SC Regular" charset="-122"/>
            </a:endParaRPr>
          </a:p>
        </p:txBody>
      </p:sp>
      <p:pic>
        <p:nvPicPr>
          <p:cNvPr id="23" name="Picture 22"/>
          <p:cNvPicPr>
            <a:picLocks noChangeAspect="1"/>
          </p:cNvPicPr>
          <p:nvPr/>
        </p:nvPicPr>
        <p:blipFill>
          <a:blip r:embed="rId1"/>
          <a:stretch>
            <a:fillRect/>
          </a:stretch>
        </p:blipFill>
        <p:spPr>
          <a:xfrm>
            <a:off x="270047" y="1240143"/>
            <a:ext cx="2489525" cy="1972833"/>
          </a:xfrm>
          <a:prstGeom prst="rect">
            <a:avLst/>
          </a:prstGeom>
          <a:effectLst>
            <a:reflection blurRad="6350" stA="52000" endA="300" endPos="35000" dir="5400000" sy="-100000" algn="bl" rotWithShape="0"/>
          </a:effectLst>
        </p:spPr>
      </p:pic>
      <p:pic>
        <p:nvPicPr>
          <p:cNvPr id="22" name="Picture 21"/>
          <p:cNvPicPr>
            <a:picLocks noChangeAspect="1"/>
          </p:cNvPicPr>
          <p:nvPr/>
        </p:nvPicPr>
        <p:blipFill>
          <a:blip r:embed="rId1"/>
          <a:stretch>
            <a:fillRect/>
          </a:stretch>
        </p:blipFill>
        <p:spPr>
          <a:xfrm>
            <a:off x="623392" y="1700808"/>
            <a:ext cx="3373311" cy="2673192"/>
          </a:xfrm>
          <a:prstGeom prst="rect">
            <a:avLst/>
          </a:prstGeom>
          <a:effectLst>
            <a:reflection blurRad="6350" stA="52000" endA="300" endPos="35000" dir="5400000" sy="-100000" algn="bl" rotWithShape="0"/>
          </a:effectLst>
        </p:spPr>
      </p:pic>
      <p:pic>
        <p:nvPicPr>
          <p:cNvPr id="24" name="Picture 23"/>
          <p:cNvPicPr>
            <a:picLocks noChangeAspect="1"/>
          </p:cNvPicPr>
          <p:nvPr/>
        </p:nvPicPr>
        <p:blipFill>
          <a:blip r:embed="rId1"/>
          <a:stretch>
            <a:fillRect/>
          </a:stretch>
        </p:blipFill>
        <p:spPr>
          <a:xfrm>
            <a:off x="1144989" y="2228871"/>
            <a:ext cx="3948792" cy="3129234"/>
          </a:xfrm>
          <a:prstGeom prst="rect">
            <a:avLst/>
          </a:prstGeom>
          <a:effectLst>
            <a:reflection blurRad="6350" stA="52000" endA="300" endPos="35000" dir="5400000" sy="-100000" algn="bl" rotWithShape="0"/>
          </a:effectLst>
        </p:spPr>
      </p:pic>
      <p:pic>
        <p:nvPicPr>
          <p:cNvPr id="26" name="Picture 25"/>
          <p:cNvPicPr>
            <a:picLocks noChangeAspect="1"/>
          </p:cNvPicPr>
          <p:nvPr/>
        </p:nvPicPr>
        <p:blipFill>
          <a:blip r:embed="rId1"/>
          <a:stretch>
            <a:fillRect/>
          </a:stretch>
        </p:blipFill>
        <p:spPr>
          <a:xfrm>
            <a:off x="1635491" y="3035320"/>
            <a:ext cx="4785909" cy="3792610"/>
          </a:xfrm>
          <a:prstGeom prst="rect">
            <a:avLst/>
          </a:prstGeom>
          <a:effectLst>
            <a:reflection blurRad="6350" stA="52000" endA="300" endPos="35000" dir="5400000" sy="-100000" algn="bl" rotWithShape="0"/>
          </a:effectLst>
        </p:spPr>
      </p:pic>
      <p:sp>
        <p:nvSpPr>
          <p:cNvPr id="9" name="Rectangle 8"/>
          <p:cNvSpPr/>
          <p:nvPr/>
        </p:nvSpPr>
        <p:spPr>
          <a:xfrm>
            <a:off x="7122907" y="3299186"/>
            <a:ext cx="3562659" cy="1477328"/>
          </a:xfrm>
          <a:prstGeom prst="rect">
            <a:avLst/>
          </a:prstGeom>
        </p:spPr>
        <p:txBody>
          <a:bodyPr wrap="square">
            <a:spAutoFit/>
          </a:bodyPr>
          <a:lstStyle/>
          <a:p>
            <a:pPr>
              <a:lnSpc>
                <a:spcPct val="150000"/>
              </a:lnSpc>
            </a:pPr>
            <a:r>
              <a:rPr lang="zh-CN" altLang="en-US" sz="2000" dirty="0">
                <a:solidFill>
                  <a:srgbClr val="FFFFFF"/>
                </a:solidFill>
                <a:latin typeface="PingFang SC" charset="-122"/>
                <a:ea typeface="PingFang SC" charset="-122"/>
                <a:cs typeface="PingFang SC" charset="-122"/>
              </a:rPr>
              <a:t>中国劳动人口数量</a:t>
            </a:r>
            <a:endParaRPr lang="en-US" altLang="zh-CN" sz="2000" dirty="0">
              <a:solidFill>
                <a:srgbClr val="FFFFFF"/>
              </a:solidFill>
              <a:latin typeface="PingFang SC" charset="-122"/>
              <a:ea typeface="PingFang SC" charset="-122"/>
              <a:cs typeface="PingFang SC" charset="-122"/>
            </a:endParaRPr>
          </a:p>
          <a:p>
            <a:pPr>
              <a:lnSpc>
                <a:spcPct val="150000"/>
              </a:lnSpc>
            </a:pPr>
            <a:r>
              <a:rPr lang="zh-CN" altLang="en-US" sz="2000" dirty="0">
                <a:solidFill>
                  <a:srgbClr val="FFFFFF"/>
                </a:solidFill>
                <a:latin typeface="PingFang SC" charset="-122"/>
                <a:ea typeface="PingFang SC" charset="-122"/>
                <a:cs typeface="PingFang SC" charset="-122"/>
              </a:rPr>
              <a:t>中国城镇化率</a:t>
            </a:r>
            <a:endParaRPr lang="en-US" altLang="zh-CN" sz="2000" dirty="0">
              <a:solidFill>
                <a:srgbClr val="FFFFFF"/>
              </a:solidFill>
              <a:latin typeface="PingFang SC" charset="-122"/>
              <a:ea typeface="PingFang SC" charset="-122"/>
              <a:cs typeface="PingFang SC" charset="-122"/>
            </a:endParaRPr>
          </a:p>
          <a:p>
            <a:pPr>
              <a:lnSpc>
                <a:spcPct val="150000"/>
              </a:lnSpc>
            </a:pPr>
            <a:r>
              <a:rPr lang="zh-CN" altLang="en-US" sz="2000" dirty="0">
                <a:solidFill>
                  <a:srgbClr val="FFFFFF"/>
                </a:solidFill>
                <a:latin typeface="PingFang SC" charset="-122"/>
                <a:ea typeface="PingFang SC" charset="-122"/>
                <a:cs typeface="PingFang SC" charset="-122"/>
              </a:rPr>
              <a:t>中国人口总数</a:t>
            </a:r>
            <a:endParaRPr lang="en-US" sz="2000" dirty="0">
              <a:solidFill>
                <a:srgbClr val="FFFFFF"/>
              </a:solidFill>
              <a:latin typeface="PingFang SC" charset="-122"/>
              <a:ea typeface="PingFang SC" charset="-122"/>
              <a:cs typeface="PingFang SC" charset="-122"/>
            </a:endParaRPr>
          </a:p>
        </p:txBody>
      </p:sp>
      <p:sp>
        <p:nvSpPr>
          <p:cNvPr id="11" name="TextBox 10"/>
          <p:cNvSpPr txBox="1"/>
          <p:nvPr/>
        </p:nvSpPr>
        <p:spPr>
          <a:xfrm>
            <a:off x="7122907" y="2613006"/>
            <a:ext cx="335604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4000" b="0" dirty="0">
                <a:solidFill>
                  <a:srgbClr val="4EACB4"/>
                </a:solidFill>
                <a:latin typeface="PingFang SC Regular" charset="-122"/>
                <a:ea typeface="PingFang SC Regular" charset="-122"/>
                <a:cs typeface="PingFang SC Regular" charset="-122"/>
              </a:rPr>
              <a:t>2007-2016</a:t>
            </a:r>
            <a:r>
              <a:rPr lang="zh-CN" altLang="en-US" sz="4000" b="0" dirty="0">
                <a:solidFill>
                  <a:srgbClr val="4EACB4"/>
                </a:solidFill>
                <a:latin typeface="PingFang SC Regular" charset="-122"/>
                <a:ea typeface="PingFang SC Regular" charset="-122"/>
                <a:cs typeface="PingFang SC Regular" charset="-122"/>
              </a:rPr>
              <a:t>年</a:t>
            </a:r>
            <a:endParaRPr lang="en-US" sz="4000" b="0" dirty="0">
              <a:solidFill>
                <a:srgbClr val="4EACB4"/>
              </a:solidFill>
              <a:latin typeface="PingFang SC Regular" charset="-122"/>
              <a:ea typeface="PingFang SC Regular" charset="-122"/>
              <a:cs typeface="PingFang SC Regular" charset="-122"/>
            </a:endParaRPr>
          </a:p>
        </p:txBody>
      </p:sp>
      <p:sp>
        <p:nvSpPr>
          <p:cNvPr id="12" name="Triangle 11"/>
          <p:cNvSpPr/>
          <p:nvPr/>
        </p:nvSpPr>
        <p:spPr>
          <a:xfrm rot="5400000">
            <a:off x="4881261" y="3880363"/>
            <a:ext cx="3528392" cy="274320"/>
          </a:xfrm>
          <a:prstGeom prst="triangle">
            <a:avLst/>
          </a:prstGeom>
          <a:solidFill>
            <a:srgbClr val="4EACB4"/>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1">
            <a:grayscl/>
          </a:blip>
          <a:stretch>
            <a:fillRect/>
          </a:stretch>
        </p:blipFill>
        <p:spPr>
          <a:xfrm>
            <a:off x="270047" y="1734644"/>
            <a:ext cx="1865513" cy="1478332"/>
          </a:xfrm>
          <a:prstGeom prst="rect">
            <a:avLst/>
          </a:prstGeom>
          <a:effectLst>
            <a:reflection blurRad="6350" stA="52000" endA="300" endPos="35000" dir="5400000" sy="-100000" algn="bl" rotWithShape="0"/>
          </a:effectLst>
        </p:spPr>
      </p:pic>
      <p:pic>
        <p:nvPicPr>
          <p:cNvPr id="22" name="Picture 21"/>
          <p:cNvPicPr>
            <a:picLocks noChangeAspect="1"/>
          </p:cNvPicPr>
          <p:nvPr/>
        </p:nvPicPr>
        <p:blipFill>
          <a:blip r:embed="rId1">
            <a:grayscl/>
          </a:blip>
          <a:stretch>
            <a:fillRect/>
          </a:stretch>
        </p:blipFill>
        <p:spPr>
          <a:xfrm>
            <a:off x="516024" y="2044840"/>
            <a:ext cx="2816883" cy="2232248"/>
          </a:xfrm>
          <a:prstGeom prst="rect">
            <a:avLst/>
          </a:prstGeom>
          <a:effectLst>
            <a:reflection blurRad="6350" stA="52000" endA="300" endPos="35000" dir="5400000" sy="-100000" algn="bl" rotWithShape="0"/>
          </a:effectLst>
        </p:spPr>
      </p:pic>
      <p:pic>
        <p:nvPicPr>
          <p:cNvPr id="24" name="Picture 23"/>
          <p:cNvPicPr>
            <a:picLocks noChangeAspect="1"/>
          </p:cNvPicPr>
          <p:nvPr/>
        </p:nvPicPr>
        <p:blipFill>
          <a:blip r:embed="rId1">
            <a:grayscl/>
          </a:blip>
          <a:stretch>
            <a:fillRect/>
          </a:stretch>
        </p:blipFill>
        <p:spPr>
          <a:xfrm>
            <a:off x="834030" y="2381742"/>
            <a:ext cx="3422891" cy="2712482"/>
          </a:xfrm>
          <a:prstGeom prst="rect">
            <a:avLst/>
          </a:prstGeom>
          <a:effectLst>
            <a:reflection blurRad="6350" stA="52000" endA="300" endPos="35000" dir="5400000" sy="-100000" algn="bl" rotWithShape="0"/>
          </a:effectLst>
        </p:spPr>
      </p:pic>
      <p:pic>
        <p:nvPicPr>
          <p:cNvPr id="26" name="Picture 25"/>
          <p:cNvPicPr>
            <a:picLocks noChangeAspect="1"/>
          </p:cNvPicPr>
          <p:nvPr/>
        </p:nvPicPr>
        <p:blipFill>
          <a:blip r:embed="rId1">
            <a:grayscl/>
          </a:blip>
          <a:stretch>
            <a:fillRect/>
          </a:stretch>
        </p:blipFill>
        <p:spPr>
          <a:xfrm>
            <a:off x="1202803" y="2896271"/>
            <a:ext cx="3949739" cy="3129984"/>
          </a:xfrm>
          <a:prstGeom prst="rect">
            <a:avLst/>
          </a:prstGeom>
          <a:effectLst>
            <a:reflection blurRad="6350" stA="52000" endA="300" endPos="35000" dir="5400000" sy="-100000" algn="bl" rotWithShape="0"/>
          </a:effectLst>
        </p:spPr>
      </p:pic>
      <p:sp>
        <p:nvSpPr>
          <p:cNvPr id="10" name="Triangle 9"/>
          <p:cNvSpPr/>
          <p:nvPr/>
        </p:nvSpPr>
        <p:spPr>
          <a:xfrm rot="5400000">
            <a:off x="3683400" y="3656328"/>
            <a:ext cx="3528392" cy="274320"/>
          </a:xfrm>
          <a:prstGeom prst="triangle">
            <a:avLst/>
          </a:prstGeom>
          <a:solidFill>
            <a:srgbClr val="4EACB4"/>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TextBox 10"/>
          <p:cNvSpPr txBox="1"/>
          <p:nvPr/>
        </p:nvSpPr>
        <p:spPr>
          <a:xfrm>
            <a:off x="1165431" y="2767725"/>
            <a:ext cx="3356045" cy="2092879"/>
          </a:xfrm>
          <a:prstGeom prst="rect">
            <a:avLst/>
          </a:prstGeom>
          <a:solidFill>
            <a:srgbClr val="4EACB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4000" b="0" dirty="0">
                <a:solidFill>
                  <a:srgbClr val="FFFFFF"/>
                </a:solidFill>
                <a:latin typeface="PingFang SC Regular" charset="-122"/>
                <a:ea typeface="PingFang SC Regular" charset="-122"/>
                <a:cs typeface="PingFang SC Regular" charset="-122"/>
              </a:rPr>
              <a:t>2007-2016</a:t>
            </a:r>
            <a:r>
              <a:rPr lang="zh-CN" altLang="en-US" sz="4000" b="0" dirty="0">
                <a:solidFill>
                  <a:srgbClr val="FFFFFF"/>
                </a:solidFill>
                <a:latin typeface="PingFang SC Regular" charset="-122"/>
                <a:ea typeface="PingFang SC Regular" charset="-122"/>
                <a:cs typeface="PingFang SC Regular" charset="-122"/>
              </a:rPr>
              <a:t>年</a:t>
            </a:r>
            <a:endParaRPr lang="en-US" altLang="zh-CN" sz="4000" b="0" dirty="0">
              <a:solidFill>
                <a:srgbClr val="FFFFFF"/>
              </a:solidFill>
              <a:latin typeface="PingFang SC Regular" charset="-122"/>
              <a:ea typeface="PingFang SC Regular" charset="-122"/>
              <a:cs typeface="PingFang SC Regular" charset="-122"/>
            </a:endParaRPr>
          </a:p>
          <a:p>
            <a:pPr>
              <a:lnSpc>
                <a:spcPct val="150000"/>
              </a:lnSpc>
            </a:pPr>
            <a:r>
              <a:rPr lang="zh-CN" altLang="en-US" sz="2000" dirty="0">
                <a:solidFill>
                  <a:srgbClr val="FFFFFF">
                    <a:lumMod val="95000"/>
                  </a:srgbClr>
                </a:solidFill>
                <a:latin typeface="PingFang SC" charset="-122"/>
                <a:ea typeface="PingFang SC" charset="-122"/>
                <a:cs typeface="PingFang SC" charset="-122"/>
              </a:rPr>
              <a:t>中国劳动人口数量</a:t>
            </a:r>
            <a:endParaRPr lang="en-US" altLang="zh-CN" sz="2000" dirty="0">
              <a:solidFill>
                <a:srgbClr val="FFFFFF">
                  <a:lumMod val="95000"/>
                </a:srgbClr>
              </a:solidFill>
              <a:latin typeface="PingFang SC" charset="-122"/>
              <a:ea typeface="PingFang SC" charset="-122"/>
              <a:cs typeface="PingFang SC" charset="-122"/>
            </a:endParaRPr>
          </a:p>
          <a:p>
            <a:pPr>
              <a:lnSpc>
                <a:spcPct val="150000"/>
              </a:lnSpc>
            </a:pPr>
            <a:r>
              <a:rPr lang="zh-CN" altLang="en-US" sz="2000" dirty="0">
                <a:solidFill>
                  <a:srgbClr val="FFFFFF">
                    <a:lumMod val="95000"/>
                  </a:srgbClr>
                </a:solidFill>
                <a:latin typeface="PingFang SC" charset="-122"/>
                <a:ea typeface="PingFang SC" charset="-122"/>
                <a:cs typeface="PingFang SC" charset="-122"/>
              </a:rPr>
              <a:t>中国城镇化率</a:t>
            </a:r>
            <a:endParaRPr lang="en-US" altLang="zh-CN" sz="2000" dirty="0">
              <a:solidFill>
                <a:srgbClr val="FFFFFF">
                  <a:lumMod val="95000"/>
                </a:srgbClr>
              </a:solidFill>
              <a:latin typeface="PingFang SC" charset="-122"/>
              <a:ea typeface="PingFang SC" charset="-122"/>
              <a:cs typeface="PingFang SC" charset="-122"/>
            </a:endParaRPr>
          </a:p>
          <a:p>
            <a:pPr>
              <a:lnSpc>
                <a:spcPct val="150000"/>
              </a:lnSpc>
            </a:pPr>
            <a:r>
              <a:rPr lang="zh-CN" altLang="en-US" sz="2000" dirty="0">
                <a:solidFill>
                  <a:srgbClr val="FFFFFF">
                    <a:lumMod val="95000"/>
                  </a:srgbClr>
                </a:solidFill>
                <a:latin typeface="PingFang SC" charset="-122"/>
                <a:ea typeface="PingFang SC" charset="-122"/>
                <a:cs typeface="PingFang SC" charset="-122"/>
              </a:rPr>
              <a:t>中国人口总数</a:t>
            </a:r>
            <a:endParaRPr lang="en-US" sz="4000" b="0" dirty="0">
              <a:solidFill>
                <a:srgbClr val="FFFFFF"/>
              </a:solidFill>
              <a:latin typeface="PingFang SC Regular" charset="-122"/>
              <a:ea typeface="PingFang SC Regular" charset="-122"/>
              <a:cs typeface="PingFang SC Regular" charset="-122"/>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650" y="2808275"/>
            <a:ext cx="6098377" cy="2011777"/>
          </a:xfrm>
          <a:prstGeom prst="rect">
            <a:avLst/>
          </a:prstGeom>
          <a:effectLst>
            <a:reflection blurRad="6350" stA="52000" endA="300" endPos="35000" dir="5400000" sy="-100000" algn="bl" rotWithShape="0"/>
          </a:effectLst>
        </p:spPr>
      </p:pic>
      <p:sp>
        <p:nvSpPr>
          <p:cNvPr id="13" name="TextBox 12"/>
          <p:cNvSpPr txBox="1"/>
          <p:nvPr/>
        </p:nvSpPr>
        <p:spPr>
          <a:xfrm>
            <a:off x="5707288" y="2005483"/>
            <a:ext cx="335604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4000" b="0" dirty="0">
                <a:solidFill>
                  <a:srgbClr val="4EACB4"/>
                </a:solidFill>
                <a:latin typeface="PingFang SC Regular" charset="-122"/>
                <a:ea typeface="PingFang SC Regular" charset="-122"/>
                <a:cs typeface="PingFang SC Regular" charset="-122"/>
              </a:rPr>
              <a:t>2007-2016</a:t>
            </a:r>
            <a:r>
              <a:rPr lang="zh-CN" altLang="en-US" sz="4000" b="0" dirty="0">
                <a:solidFill>
                  <a:srgbClr val="4EACB4"/>
                </a:solidFill>
                <a:latin typeface="PingFang SC Regular" charset="-122"/>
                <a:ea typeface="PingFang SC Regular" charset="-122"/>
                <a:cs typeface="PingFang SC Regular" charset="-122"/>
              </a:rPr>
              <a:t>年</a:t>
            </a:r>
            <a:endParaRPr lang="en-US" sz="4000" b="0" dirty="0">
              <a:solidFill>
                <a:srgbClr val="4EACB4"/>
              </a:solidFill>
              <a:latin typeface="PingFang SC Regular" charset="-122"/>
              <a:ea typeface="PingFang SC Regular" charset="-122"/>
              <a:cs typeface="PingFang SC Regular" charset="-122"/>
            </a:endParaRPr>
          </a:p>
        </p:txBody>
      </p:sp>
      <p:sp>
        <p:nvSpPr>
          <p:cNvPr id="14" name="文本框 11"/>
          <p:cNvSpPr txBox="1"/>
          <p:nvPr/>
        </p:nvSpPr>
        <p:spPr>
          <a:xfrm>
            <a:off x="684531" y="548680"/>
            <a:ext cx="4317847" cy="584775"/>
          </a:xfrm>
          <a:prstGeom prst="rect">
            <a:avLst/>
          </a:prstGeom>
          <a:ln w="12700">
            <a:miter lim="400000"/>
          </a:ln>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a:solidFill>
                  <a:schemeClr val="bg1"/>
                </a:solidFill>
              </a:defRPr>
            </a:lvl1pPr>
          </a:lstStyle>
          <a:p>
            <a:r>
              <a:rPr lang="zh-CN" altLang="en-US" dirty="0">
                <a:solidFill>
                  <a:srgbClr val="FFFFFF"/>
                </a:solidFill>
                <a:latin typeface="PingFang SC Regular" charset="-122"/>
                <a:ea typeface="PingFang SC Regular" charset="-122"/>
                <a:cs typeface="PingFang SC Regular" charset="-122"/>
              </a:rPr>
              <a:t>数据非结构化到结构化</a:t>
            </a:r>
            <a:endParaRPr lang="zh-CN" altLang="en-US" dirty="0">
              <a:solidFill>
                <a:srgbClr val="FFFFFF"/>
              </a:solidFill>
              <a:latin typeface="PingFang SC Regular" charset="-122"/>
              <a:ea typeface="PingFang SC Regular" charset="-122"/>
              <a:cs typeface="PingFang SC Regular"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5" name="文本框 11"/>
          <p:cNvSpPr txBox="1"/>
          <p:nvPr/>
        </p:nvSpPr>
        <p:spPr>
          <a:xfrm>
            <a:off x="4876437" y="3105835"/>
            <a:ext cx="2439127" cy="646331"/>
          </a:xfrm>
          <a:prstGeom prst="rect">
            <a:avLst/>
          </a:prstGeom>
          <a:ln w="12700">
            <a:miter lim="400000"/>
          </a:ln>
        </p:spPr>
        <p:txBody>
          <a:bodyPr wrap="none" lIns="45719" rIns="45719">
            <a:spAutoFit/>
          </a:bodyPr>
          <a:lstStyle/>
          <a:p>
            <a:r>
              <a:rPr lang="en-US" altLang="zh-CN" sz="3600" dirty="0">
                <a:solidFill>
                  <a:schemeClr val="bg1"/>
                </a:solidFill>
                <a:latin typeface="Heiti SC Light" charset="-122"/>
                <a:ea typeface="Heiti SC Light" charset="-122"/>
                <a:cs typeface="Heiti SC Light" charset="-122"/>
              </a:rPr>
              <a:t>2. </a:t>
            </a:r>
            <a:r>
              <a:rPr lang="zh-CN" altLang="en-US" sz="3600" dirty="0">
                <a:solidFill>
                  <a:schemeClr val="bg1"/>
                </a:solidFill>
                <a:latin typeface="Heiti SC Light" charset="-122"/>
                <a:ea typeface="Heiti SC Light" charset="-122"/>
                <a:cs typeface="Heiti SC Light" charset="-122"/>
              </a:rPr>
              <a:t>信息抽取</a:t>
            </a:r>
            <a:endParaRPr lang="zh-CN" altLang="en-US" sz="3600" dirty="0">
              <a:solidFill>
                <a:schemeClr val="bg1"/>
              </a:solidFill>
              <a:latin typeface="Heiti SC Light" charset="-122"/>
              <a:ea typeface="Heiti SC Light" charset="-122"/>
              <a:cs typeface="Heiti SC Light"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18" name="Text Placeholder 1"/>
          <p:cNvSpPr>
            <a:spLocks noGrp="1"/>
          </p:cNvSpPr>
          <p:nvPr>
            <p:ph type="body" sz="quarter" idx="1"/>
          </p:nvPr>
        </p:nvSpPr>
        <p:spPr>
          <a:xfrm>
            <a:off x="2423592" y="692696"/>
            <a:ext cx="7344816" cy="504056"/>
          </a:xfrm>
        </p:spPr>
        <p:txBody>
          <a:bodyPr>
            <a:noAutofit/>
          </a:bodyPr>
          <a:lstStyle/>
          <a:p>
            <a:r>
              <a:rPr lang="zh-CN" altLang="en-US" sz="3600" b="0" dirty="0">
                <a:solidFill>
                  <a:schemeClr val="bg1"/>
                </a:solidFill>
                <a:latin typeface="PingFang SC Thin" charset="-122"/>
                <a:ea typeface="PingFang SC Thin" charset="-122"/>
                <a:cs typeface="PingFang SC Thin" charset="-122"/>
              </a:rPr>
              <a:t>信息抽取</a:t>
            </a:r>
            <a:r>
              <a:rPr lang="en-US" altLang="zh-CN" sz="3600" b="0" dirty="0">
                <a:solidFill>
                  <a:schemeClr val="bg1"/>
                </a:solidFill>
                <a:latin typeface="PingFang SC Thin" charset="-122"/>
                <a:ea typeface="PingFang SC Thin" charset="-122"/>
                <a:cs typeface="PingFang SC Thin" charset="-122"/>
              </a:rPr>
              <a:t>:</a:t>
            </a:r>
            <a:r>
              <a:rPr lang="zh-CN" altLang="en-US" sz="3600" b="0" dirty="0">
                <a:solidFill>
                  <a:schemeClr val="bg1"/>
                </a:solidFill>
                <a:latin typeface="PingFang SC Thin" charset="-122"/>
                <a:ea typeface="PingFang SC Thin" charset="-122"/>
                <a:cs typeface="PingFang SC Thin" charset="-122"/>
              </a:rPr>
              <a:t> </a:t>
            </a:r>
            <a:r>
              <a:rPr lang="zh-CN" altLang="en-US" sz="3600" dirty="0">
                <a:solidFill>
                  <a:schemeClr val="bg1"/>
                </a:solidFill>
                <a:latin typeface="PingFang SC" charset="-122"/>
                <a:ea typeface="PingFang SC" charset="-122"/>
                <a:cs typeface="PingFang SC" charset="-122"/>
              </a:rPr>
              <a:t>谁  在哪里  做了什么 ？</a:t>
            </a:r>
            <a:endParaRPr lang="en-US" sz="3600" dirty="0">
              <a:solidFill>
                <a:schemeClr val="bg1"/>
              </a:solidFill>
              <a:latin typeface="PingFang SC" charset="-122"/>
              <a:ea typeface="PingFang SC" charset="-122"/>
              <a:cs typeface="PingFang SC" charset="-122"/>
            </a:endParaRPr>
          </a:p>
        </p:txBody>
      </p:sp>
      <p:sp>
        <p:nvSpPr>
          <p:cNvPr id="5" name="Slide Number Placeholder 1"/>
          <p:cNvSpPr>
            <a:spLocks noGrp="1"/>
          </p:cNvSpPr>
          <p:nvPr>
            <p:ph type="sldNum" sz="quarter" idx="2"/>
          </p:nvPr>
        </p:nvSpPr>
        <p:spPr>
          <a:xfrm>
            <a:off x="11372875" y="6217851"/>
            <a:ext cx="249425" cy="276999"/>
          </a:xfrm>
        </p:spPr>
        <p:txBody>
          <a:bodyPr/>
          <a:lstStyle/>
          <a:p>
            <a:r>
              <a:rPr lang="en-US" altLang="zh-CN" dirty="0"/>
              <a:t>32</a:t>
            </a:r>
            <a:endParaRPr lang="uk-UA"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18" name="Text Placeholder 1"/>
          <p:cNvSpPr>
            <a:spLocks noGrp="1"/>
          </p:cNvSpPr>
          <p:nvPr>
            <p:ph type="body" sz="quarter" idx="1"/>
          </p:nvPr>
        </p:nvSpPr>
        <p:spPr>
          <a:xfrm>
            <a:off x="2423592" y="692696"/>
            <a:ext cx="7344816" cy="504056"/>
          </a:xfrm>
        </p:spPr>
        <p:txBody>
          <a:bodyPr>
            <a:noAutofit/>
          </a:bodyPr>
          <a:lstStyle/>
          <a:p>
            <a:r>
              <a:rPr lang="zh-CN" altLang="en-US" sz="3600" b="0" dirty="0">
                <a:solidFill>
                  <a:schemeClr val="bg1"/>
                </a:solidFill>
                <a:latin typeface="PingFang SC Thin" charset="-122"/>
                <a:ea typeface="PingFang SC Thin" charset="-122"/>
                <a:cs typeface="PingFang SC Thin" charset="-122"/>
              </a:rPr>
              <a:t>信息抽取</a:t>
            </a:r>
            <a:r>
              <a:rPr lang="en-US" altLang="zh-CN" sz="3600" b="0" dirty="0">
                <a:solidFill>
                  <a:schemeClr val="bg1"/>
                </a:solidFill>
                <a:latin typeface="PingFang SC Thin" charset="-122"/>
                <a:ea typeface="PingFang SC Thin" charset="-122"/>
                <a:cs typeface="PingFang SC Thin" charset="-122"/>
              </a:rPr>
              <a:t>:</a:t>
            </a:r>
            <a:r>
              <a:rPr lang="zh-CN" altLang="en-US" sz="3600" b="0" dirty="0">
                <a:solidFill>
                  <a:schemeClr val="bg1"/>
                </a:solidFill>
                <a:latin typeface="PingFang SC Thin" charset="-122"/>
                <a:ea typeface="PingFang SC Thin" charset="-122"/>
                <a:cs typeface="PingFang SC Thin" charset="-122"/>
              </a:rPr>
              <a:t> </a:t>
            </a:r>
            <a:r>
              <a:rPr lang="zh-CN" altLang="en-US" sz="3600" dirty="0">
                <a:solidFill>
                  <a:schemeClr val="bg1"/>
                </a:solidFill>
                <a:latin typeface="PingFang SC" charset="-122"/>
                <a:ea typeface="PingFang SC" charset="-122"/>
                <a:cs typeface="PingFang SC" charset="-122"/>
              </a:rPr>
              <a:t>谁  在哪里  做了什么 ？</a:t>
            </a:r>
            <a:endParaRPr lang="en-US" sz="3600" dirty="0">
              <a:solidFill>
                <a:schemeClr val="bg1"/>
              </a:solidFill>
              <a:latin typeface="PingFang SC" charset="-122"/>
              <a:ea typeface="PingFang SC" charset="-122"/>
              <a:cs typeface="PingFang SC" charset="-122"/>
            </a:endParaRPr>
          </a:p>
        </p:txBody>
      </p:sp>
      <p:sp>
        <p:nvSpPr>
          <p:cNvPr id="4" name="Rectangle 3"/>
          <p:cNvSpPr/>
          <p:nvPr/>
        </p:nvSpPr>
        <p:spPr>
          <a:xfrm>
            <a:off x="2830050"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公司</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5" name="Rectangle 4"/>
          <p:cNvSpPr/>
          <p:nvPr/>
        </p:nvSpPr>
        <p:spPr>
          <a:xfrm>
            <a:off x="3994973"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行业</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 name="Rectangle 5"/>
          <p:cNvSpPr/>
          <p:nvPr/>
        </p:nvSpPr>
        <p:spPr>
          <a:xfrm>
            <a:off x="5159896"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国家</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cxnSp>
        <p:nvCxnSpPr>
          <p:cNvPr id="7" name="Straight Arrow Connector 6"/>
          <p:cNvCxnSpPr>
            <a:endCxn id="10" idx="0"/>
          </p:cNvCxnSpPr>
          <p:nvPr/>
        </p:nvCxnSpPr>
        <p:spPr>
          <a:xfrm flipH="1">
            <a:off x="3287250" y="1198952"/>
            <a:ext cx="1520005" cy="4669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8" name="Straight Arrow Connector 7"/>
          <p:cNvCxnSpPr/>
          <p:nvPr/>
        </p:nvCxnSpPr>
        <p:spPr>
          <a:xfrm flipH="1">
            <a:off x="4452173" y="1198952"/>
            <a:ext cx="355082" cy="4669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9" name="Straight Arrow Connector 8"/>
          <p:cNvCxnSpPr/>
          <p:nvPr/>
        </p:nvCxnSpPr>
        <p:spPr>
          <a:xfrm>
            <a:off x="4807255" y="1196752"/>
            <a:ext cx="809841"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p:cNvSpPr/>
          <p:nvPr/>
        </p:nvSpPr>
        <p:spPr>
          <a:xfrm>
            <a:off x="7644761"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违约</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 name="Rectangle 10"/>
          <p:cNvSpPr/>
          <p:nvPr/>
        </p:nvSpPr>
        <p:spPr>
          <a:xfrm>
            <a:off x="8809684"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增发</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 name="Rectangle 11"/>
          <p:cNvSpPr/>
          <p:nvPr/>
        </p:nvSpPr>
        <p:spPr>
          <a:xfrm>
            <a:off x="9974607" y="1665947"/>
            <a:ext cx="1319942"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扩大规模</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cxnSp>
        <p:nvCxnSpPr>
          <p:cNvPr id="13" name="Straight Arrow Connector 12"/>
          <p:cNvCxnSpPr/>
          <p:nvPr/>
        </p:nvCxnSpPr>
        <p:spPr>
          <a:xfrm>
            <a:off x="8101961" y="1196752"/>
            <a:ext cx="0"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a:off x="8101961" y="1196752"/>
            <a:ext cx="1164923"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p:cNvCxnSpPr/>
          <p:nvPr/>
        </p:nvCxnSpPr>
        <p:spPr>
          <a:xfrm>
            <a:off x="8101961" y="1196752"/>
            <a:ext cx="2532617"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0" name="Slide Number Placeholder 1"/>
          <p:cNvSpPr>
            <a:spLocks noGrp="1"/>
          </p:cNvSpPr>
          <p:nvPr>
            <p:ph type="sldNum" sz="quarter" idx="2"/>
          </p:nvPr>
        </p:nvSpPr>
        <p:spPr>
          <a:xfrm>
            <a:off x="11372875" y="6217851"/>
            <a:ext cx="249425" cy="276999"/>
          </a:xfrm>
        </p:spPr>
        <p:txBody>
          <a:bodyPr/>
          <a:lstStyle/>
          <a:p>
            <a:r>
              <a:rPr lang="en-US" altLang="zh-CN" dirty="0"/>
              <a:t>33</a:t>
            </a:r>
            <a:endParaRPr lang="uk-UA"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18" name="Text Placeholder 1"/>
          <p:cNvSpPr>
            <a:spLocks noGrp="1"/>
          </p:cNvSpPr>
          <p:nvPr>
            <p:ph type="body" sz="quarter" idx="1"/>
          </p:nvPr>
        </p:nvSpPr>
        <p:spPr>
          <a:xfrm>
            <a:off x="2423592" y="692696"/>
            <a:ext cx="7344816" cy="504056"/>
          </a:xfrm>
        </p:spPr>
        <p:txBody>
          <a:bodyPr>
            <a:noAutofit/>
          </a:bodyPr>
          <a:lstStyle/>
          <a:p>
            <a:r>
              <a:rPr lang="zh-CN" altLang="en-US" sz="3600" b="0" dirty="0">
                <a:solidFill>
                  <a:schemeClr val="bg1"/>
                </a:solidFill>
                <a:latin typeface="PingFang SC Thin" charset="-122"/>
                <a:ea typeface="PingFang SC Thin" charset="-122"/>
                <a:cs typeface="PingFang SC Thin" charset="-122"/>
              </a:rPr>
              <a:t>信息抽取</a:t>
            </a:r>
            <a:r>
              <a:rPr lang="en-US" altLang="zh-CN" sz="3600" b="0" dirty="0">
                <a:solidFill>
                  <a:schemeClr val="bg1"/>
                </a:solidFill>
                <a:latin typeface="PingFang SC Thin" charset="-122"/>
                <a:ea typeface="PingFang SC Thin" charset="-122"/>
                <a:cs typeface="PingFang SC Thin" charset="-122"/>
              </a:rPr>
              <a:t>:</a:t>
            </a:r>
            <a:r>
              <a:rPr lang="zh-CN" altLang="en-US" sz="3600" b="0" dirty="0">
                <a:solidFill>
                  <a:schemeClr val="bg1"/>
                </a:solidFill>
                <a:latin typeface="PingFang SC Thin" charset="-122"/>
                <a:ea typeface="PingFang SC Thin" charset="-122"/>
                <a:cs typeface="PingFang SC Thin" charset="-122"/>
              </a:rPr>
              <a:t> </a:t>
            </a:r>
            <a:r>
              <a:rPr lang="zh-CN" altLang="en-US" sz="3600" dirty="0">
                <a:solidFill>
                  <a:schemeClr val="bg1"/>
                </a:solidFill>
                <a:latin typeface="PingFang SC" charset="-122"/>
                <a:ea typeface="PingFang SC" charset="-122"/>
                <a:cs typeface="PingFang SC" charset="-122"/>
              </a:rPr>
              <a:t>谁  在哪里  做了什么 ？</a:t>
            </a:r>
            <a:endParaRPr lang="en-US" sz="3600" dirty="0">
              <a:solidFill>
                <a:schemeClr val="bg1"/>
              </a:solidFill>
              <a:latin typeface="PingFang SC" charset="-122"/>
              <a:ea typeface="PingFang SC" charset="-122"/>
              <a:cs typeface="PingFang SC" charset="-122"/>
            </a:endParaRPr>
          </a:p>
        </p:txBody>
      </p:sp>
      <p:sp>
        <p:nvSpPr>
          <p:cNvPr id="4" name="Rectangle 3"/>
          <p:cNvSpPr/>
          <p:nvPr/>
        </p:nvSpPr>
        <p:spPr>
          <a:xfrm>
            <a:off x="2830050"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公司</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5" name="Rectangle 4"/>
          <p:cNvSpPr/>
          <p:nvPr/>
        </p:nvSpPr>
        <p:spPr>
          <a:xfrm>
            <a:off x="3994973"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行业</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 name="Rectangle 5"/>
          <p:cNvSpPr/>
          <p:nvPr/>
        </p:nvSpPr>
        <p:spPr>
          <a:xfrm>
            <a:off x="5159896"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国家</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cxnSp>
        <p:nvCxnSpPr>
          <p:cNvPr id="7" name="Straight Arrow Connector 6"/>
          <p:cNvCxnSpPr>
            <a:endCxn id="10" idx="0"/>
          </p:cNvCxnSpPr>
          <p:nvPr/>
        </p:nvCxnSpPr>
        <p:spPr>
          <a:xfrm flipH="1">
            <a:off x="3287250" y="1198952"/>
            <a:ext cx="1520005" cy="4669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8" name="Straight Arrow Connector 7"/>
          <p:cNvCxnSpPr/>
          <p:nvPr/>
        </p:nvCxnSpPr>
        <p:spPr>
          <a:xfrm flipH="1">
            <a:off x="4452173" y="1198952"/>
            <a:ext cx="355082" cy="4669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9" name="Straight Arrow Connector 8"/>
          <p:cNvCxnSpPr/>
          <p:nvPr/>
        </p:nvCxnSpPr>
        <p:spPr>
          <a:xfrm>
            <a:off x="4807255" y="1196752"/>
            <a:ext cx="809841"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p:cNvSpPr/>
          <p:nvPr/>
        </p:nvSpPr>
        <p:spPr>
          <a:xfrm>
            <a:off x="7644761"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违约</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 name="Rectangle 10"/>
          <p:cNvSpPr/>
          <p:nvPr/>
        </p:nvSpPr>
        <p:spPr>
          <a:xfrm>
            <a:off x="8809684"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增发</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 name="Rectangle 11"/>
          <p:cNvSpPr/>
          <p:nvPr/>
        </p:nvSpPr>
        <p:spPr>
          <a:xfrm>
            <a:off x="9974607" y="1665947"/>
            <a:ext cx="1319942"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扩大规模</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cxnSp>
        <p:nvCxnSpPr>
          <p:cNvPr id="13" name="Straight Arrow Connector 12"/>
          <p:cNvCxnSpPr/>
          <p:nvPr/>
        </p:nvCxnSpPr>
        <p:spPr>
          <a:xfrm>
            <a:off x="8101961" y="1196752"/>
            <a:ext cx="0"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a:off x="8101961" y="1196752"/>
            <a:ext cx="1164923"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p:cNvCxnSpPr/>
          <p:nvPr/>
        </p:nvCxnSpPr>
        <p:spPr>
          <a:xfrm>
            <a:off x="8101961" y="1196752"/>
            <a:ext cx="2532617"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6" name="Rectangle 15"/>
          <p:cNvSpPr/>
          <p:nvPr/>
        </p:nvSpPr>
        <p:spPr>
          <a:xfrm>
            <a:off x="6582541" y="2491735"/>
            <a:ext cx="5076173" cy="1815882"/>
          </a:xfrm>
          <a:prstGeom prst="rect">
            <a:avLst/>
          </a:prstGeom>
        </p:spPr>
        <p:txBody>
          <a:bodyPr wrap="square">
            <a:spAutoFit/>
          </a:bodyPr>
          <a:lstStyle/>
          <a:p>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10</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月</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30</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日晚间，丹东港集团发布公告称，该公司发行的</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2014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年度第一期中期票据（债券简称：</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14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丹东港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MTN001</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，债券代码：</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101473011</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）应于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2017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年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10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月</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30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日付息及兑付回售部分本金，截至付息</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兑付日终，该公司只向托管机构划付应付利息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5860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万元，尚未能按照约定将“</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14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丹东港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MTN001”</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的回售部分本金按时足额划至托管机构，出现了本金的实质违约。</a:t>
            </a:r>
            <a:endParaRPr lang="en-US" sz="1600" b="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7" name="Rectangle 16"/>
          <p:cNvSpPr/>
          <p:nvPr/>
        </p:nvSpPr>
        <p:spPr>
          <a:xfrm>
            <a:off x="617628" y="2490648"/>
            <a:ext cx="5456668" cy="1754326"/>
          </a:xfrm>
          <a:prstGeom prst="rect">
            <a:avLst/>
          </a:prstGeom>
        </p:spPr>
        <p:txBody>
          <a:bodyPr wrap="square">
            <a:spAutoFit/>
          </a:bodyPr>
          <a:lstStyle/>
          <a:p>
            <a:pPr marL="285750" indent="-285750">
              <a:buFont typeface="Arial" panose="020B0604020202020204" pitchFamily="34" charset="0"/>
              <a:buChar char="•"/>
            </a:pP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辽宁省第十二届全国人民代表大会确定有</a:t>
            </a:r>
            <a:r>
              <a:rPr lang="en-US" altLang="zh-CN" sz="1800" b="0" dirty="0">
                <a:solidFill>
                  <a:srgbClr val="FFFFFF"/>
                </a:solidFill>
                <a:latin typeface="微软雅黑" panose="020B0503020204020204" charset="-122"/>
                <a:ea typeface="微软雅黑" panose="020B0503020204020204" charset="-122"/>
                <a:cs typeface="微软雅黑" panose="020B0503020204020204" charset="-122"/>
              </a:rPr>
              <a:t>45</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名代表因为</a:t>
            </a:r>
            <a:r>
              <a:rPr lang="zh-CN" altLang="en-US" sz="1800" b="0" dirty="0">
                <a:solidFill>
                  <a:srgbClr val="ED7D31"/>
                </a:solidFill>
                <a:latin typeface="微软雅黑" panose="020B0503020204020204" charset="-122"/>
                <a:ea typeface="微软雅黑" panose="020B0503020204020204" charset="-122"/>
                <a:cs typeface="微软雅黑" panose="020B0503020204020204" charset="-122"/>
              </a:rPr>
              <a:t>拉票贿选</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无效，丹东港实际控制人</a:t>
            </a:r>
            <a:r>
              <a:rPr lang="zh-CN" altLang="en-US" sz="1800" b="0" dirty="0">
                <a:solidFill>
                  <a:srgbClr val="ED7D31"/>
                </a:solidFill>
                <a:latin typeface="微软雅黑" panose="020B0503020204020204" charset="-122"/>
                <a:ea typeface="微软雅黑" panose="020B0503020204020204" charset="-122"/>
                <a:cs typeface="微软雅黑" panose="020B0503020204020204" charset="-122"/>
              </a:rPr>
              <a:t>王文良</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位列其中。</a:t>
            </a:r>
            <a:endParaRPr lang="en-US" altLang="zh-CN" sz="1800" b="0" dirty="0">
              <a:solidFill>
                <a:srgbClr val="FFFFFF"/>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未来集疏运条件改善的带动下，公司整体货物和集装箱吞吐量仍将继续增长。</a:t>
            </a:r>
            <a:endParaRPr lang="en-US" altLang="zh-CN" sz="1800" b="0" dirty="0">
              <a:solidFill>
                <a:srgbClr val="FFFFFF"/>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微博 </a:t>
            </a:r>
            <a:r>
              <a:rPr lang="en-US" altLang="zh-CN" sz="1800" b="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1800" b="0" dirty="0">
                <a:solidFill>
                  <a:srgbClr val="ED7D31"/>
                </a:solidFill>
                <a:latin typeface="微软雅黑" panose="020B0503020204020204" charset="-122"/>
                <a:ea typeface="微软雅黑" panose="020B0503020204020204" charset="-122"/>
                <a:cs typeface="微软雅黑" panose="020B0503020204020204" charset="-122"/>
              </a:rPr>
              <a:t>丹东港</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员工揭露</a:t>
            </a:r>
            <a:r>
              <a:rPr lang="zh-CN" altLang="en-US" sz="1800" b="0" dirty="0">
                <a:solidFill>
                  <a:srgbClr val="ED7D31"/>
                </a:solidFill>
                <a:latin typeface="微软雅黑" panose="020B0503020204020204" charset="-122"/>
                <a:ea typeface="微软雅黑" panose="020B0503020204020204" charset="-122"/>
                <a:cs typeface="微软雅黑" panose="020B0503020204020204" charset="-122"/>
              </a:rPr>
              <a:t>工资拖欠</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a:t>
            </a:r>
            <a:r>
              <a:rPr lang="en-US" sz="1800" b="0" dirty="0">
                <a:solidFill>
                  <a:srgbClr val="FFFFFF"/>
                </a:solidFill>
                <a:latin typeface="微软雅黑" panose="020B0503020204020204" charset="-122"/>
                <a:ea typeface="微软雅黑" panose="020B0503020204020204" charset="-122"/>
                <a:cs typeface="微软雅黑" panose="020B0503020204020204" charset="-122"/>
              </a:rPr>
              <a:t>……</a:t>
            </a:r>
            <a:endParaRPr lang="en-US" sz="1800" b="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9" name="Slide Number Placeholder 1"/>
          <p:cNvSpPr>
            <a:spLocks noGrp="1"/>
          </p:cNvSpPr>
          <p:nvPr>
            <p:ph type="sldNum" sz="quarter" idx="2"/>
          </p:nvPr>
        </p:nvSpPr>
        <p:spPr>
          <a:xfrm>
            <a:off x="11372875" y="6217851"/>
            <a:ext cx="249425" cy="276999"/>
          </a:xfrm>
        </p:spPr>
        <p:txBody>
          <a:bodyPr/>
          <a:lstStyle/>
          <a:p>
            <a:r>
              <a:rPr lang="en-US" altLang="zh-CN" dirty="0"/>
              <a:t>34</a:t>
            </a:r>
            <a:endParaRPr lang="uk-UA"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18" name="Text Placeholder 1"/>
          <p:cNvSpPr>
            <a:spLocks noGrp="1"/>
          </p:cNvSpPr>
          <p:nvPr>
            <p:ph type="body" sz="quarter" idx="1"/>
          </p:nvPr>
        </p:nvSpPr>
        <p:spPr>
          <a:xfrm>
            <a:off x="2423592" y="692696"/>
            <a:ext cx="7344816" cy="504056"/>
          </a:xfrm>
        </p:spPr>
        <p:txBody>
          <a:bodyPr>
            <a:noAutofit/>
          </a:bodyPr>
          <a:lstStyle/>
          <a:p>
            <a:r>
              <a:rPr lang="zh-CN" altLang="en-US" sz="3600" b="0" dirty="0">
                <a:solidFill>
                  <a:schemeClr val="bg1"/>
                </a:solidFill>
                <a:latin typeface="PingFang SC Thin" charset="-122"/>
                <a:ea typeface="PingFang SC Thin" charset="-122"/>
                <a:cs typeface="PingFang SC Thin" charset="-122"/>
              </a:rPr>
              <a:t>信息抽取</a:t>
            </a:r>
            <a:r>
              <a:rPr lang="en-US" altLang="zh-CN" sz="3600" b="0" dirty="0">
                <a:solidFill>
                  <a:schemeClr val="bg1"/>
                </a:solidFill>
                <a:latin typeface="PingFang SC Thin" charset="-122"/>
                <a:ea typeface="PingFang SC Thin" charset="-122"/>
                <a:cs typeface="PingFang SC Thin" charset="-122"/>
              </a:rPr>
              <a:t>:</a:t>
            </a:r>
            <a:r>
              <a:rPr lang="zh-CN" altLang="en-US" sz="3600" b="0" dirty="0">
                <a:solidFill>
                  <a:schemeClr val="bg1"/>
                </a:solidFill>
                <a:latin typeface="PingFang SC Thin" charset="-122"/>
                <a:ea typeface="PingFang SC Thin" charset="-122"/>
                <a:cs typeface="PingFang SC Thin" charset="-122"/>
              </a:rPr>
              <a:t> </a:t>
            </a:r>
            <a:r>
              <a:rPr lang="zh-CN" altLang="en-US" sz="3600" dirty="0">
                <a:solidFill>
                  <a:schemeClr val="bg1"/>
                </a:solidFill>
                <a:latin typeface="PingFang SC" charset="-122"/>
                <a:ea typeface="PingFang SC" charset="-122"/>
                <a:cs typeface="PingFang SC" charset="-122"/>
              </a:rPr>
              <a:t>谁  在哪里  做了什么 ？</a:t>
            </a:r>
            <a:endParaRPr lang="en-US" sz="3600" dirty="0">
              <a:solidFill>
                <a:schemeClr val="bg1"/>
              </a:solidFill>
              <a:latin typeface="PingFang SC" charset="-122"/>
              <a:ea typeface="PingFang SC" charset="-122"/>
              <a:cs typeface="PingFang SC" charset="-122"/>
            </a:endParaRPr>
          </a:p>
        </p:txBody>
      </p:sp>
      <p:sp>
        <p:nvSpPr>
          <p:cNvPr id="4" name="Rectangle 3"/>
          <p:cNvSpPr/>
          <p:nvPr/>
        </p:nvSpPr>
        <p:spPr>
          <a:xfrm>
            <a:off x="2830050"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公司</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5" name="Rectangle 4"/>
          <p:cNvSpPr/>
          <p:nvPr/>
        </p:nvSpPr>
        <p:spPr>
          <a:xfrm>
            <a:off x="3994973"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行业</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 name="Rectangle 5"/>
          <p:cNvSpPr/>
          <p:nvPr/>
        </p:nvSpPr>
        <p:spPr>
          <a:xfrm>
            <a:off x="5159896"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国家</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cxnSp>
        <p:nvCxnSpPr>
          <p:cNvPr id="7" name="Straight Arrow Connector 6"/>
          <p:cNvCxnSpPr>
            <a:endCxn id="10" idx="0"/>
          </p:cNvCxnSpPr>
          <p:nvPr/>
        </p:nvCxnSpPr>
        <p:spPr>
          <a:xfrm flipH="1">
            <a:off x="3287250" y="1198952"/>
            <a:ext cx="1520005" cy="4669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8" name="Straight Arrow Connector 7"/>
          <p:cNvCxnSpPr/>
          <p:nvPr/>
        </p:nvCxnSpPr>
        <p:spPr>
          <a:xfrm flipH="1">
            <a:off x="4452173" y="1198952"/>
            <a:ext cx="355082" cy="4669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9" name="Straight Arrow Connector 8"/>
          <p:cNvCxnSpPr/>
          <p:nvPr/>
        </p:nvCxnSpPr>
        <p:spPr>
          <a:xfrm>
            <a:off x="4807255" y="1196752"/>
            <a:ext cx="809841"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Rectangle 9"/>
          <p:cNvSpPr/>
          <p:nvPr/>
        </p:nvSpPr>
        <p:spPr>
          <a:xfrm>
            <a:off x="7644761"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违约</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 name="Rectangle 10"/>
          <p:cNvSpPr/>
          <p:nvPr/>
        </p:nvSpPr>
        <p:spPr>
          <a:xfrm>
            <a:off x="8809684"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增发</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 name="Rectangle 11"/>
          <p:cNvSpPr/>
          <p:nvPr/>
        </p:nvSpPr>
        <p:spPr>
          <a:xfrm>
            <a:off x="9974607" y="1665947"/>
            <a:ext cx="1319942"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扩大规模</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cxnSp>
        <p:nvCxnSpPr>
          <p:cNvPr id="13" name="Straight Arrow Connector 12"/>
          <p:cNvCxnSpPr/>
          <p:nvPr/>
        </p:nvCxnSpPr>
        <p:spPr>
          <a:xfrm>
            <a:off x="8101961" y="1196752"/>
            <a:ext cx="0"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p:cNvCxnSpPr/>
          <p:nvPr/>
        </p:nvCxnSpPr>
        <p:spPr>
          <a:xfrm>
            <a:off x="8101961" y="1196752"/>
            <a:ext cx="1164923"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p:cNvCxnSpPr/>
          <p:nvPr/>
        </p:nvCxnSpPr>
        <p:spPr>
          <a:xfrm>
            <a:off x="8101961" y="1196752"/>
            <a:ext cx="2532617"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6" name="Rectangle 15"/>
          <p:cNvSpPr/>
          <p:nvPr/>
        </p:nvSpPr>
        <p:spPr>
          <a:xfrm>
            <a:off x="6582541" y="2491735"/>
            <a:ext cx="5076173" cy="1815882"/>
          </a:xfrm>
          <a:prstGeom prst="rect">
            <a:avLst/>
          </a:prstGeom>
        </p:spPr>
        <p:txBody>
          <a:bodyPr wrap="square">
            <a:spAutoFit/>
          </a:bodyPr>
          <a:lstStyle/>
          <a:p>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10</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月</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30</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日晚间，丹东港集团发布公告称，该公司发行的</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2014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年度第一期中期票据（债券简称：</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14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丹东港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MTN001</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，债券代码：</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101473011</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）应于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2017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年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10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月</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30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日付息及兑付回售部分本金，截至付息</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兑付日终，该公司只向托管机构划付应付利息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5860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万元，尚未能按照约定将“</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14 </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丹东港 </a:t>
            </a:r>
            <a:r>
              <a:rPr lang="en-US" altLang="zh-CN" sz="1600" b="0" dirty="0">
                <a:solidFill>
                  <a:srgbClr val="FFFFFF"/>
                </a:solidFill>
                <a:latin typeface="微软雅黑" panose="020B0503020204020204" charset="-122"/>
                <a:ea typeface="微软雅黑" panose="020B0503020204020204" charset="-122"/>
                <a:cs typeface="微软雅黑" panose="020B0503020204020204" charset="-122"/>
              </a:rPr>
              <a:t>MTN001”</a:t>
            </a:r>
            <a:r>
              <a:rPr lang="zh-CN" altLang="en-US" sz="1600" b="0" dirty="0">
                <a:solidFill>
                  <a:srgbClr val="FFFFFF"/>
                </a:solidFill>
                <a:latin typeface="微软雅黑" panose="020B0503020204020204" charset="-122"/>
                <a:ea typeface="微软雅黑" panose="020B0503020204020204" charset="-122"/>
                <a:cs typeface="微软雅黑" panose="020B0503020204020204" charset="-122"/>
              </a:rPr>
              <a:t>的回售部分本金按时足额划至托管机构，出现了本金的实质违约。</a:t>
            </a:r>
            <a:endParaRPr lang="en-US" sz="1600" b="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7" name="Rectangle 16"/>
          <p:cNvSpPr/>
          <p:nvPr/>
        </p:nvSpPr>
        <p:spPr>
          <a:xfrm>
            <a:off x="617628" y="2490648"/>
            <a:ext cx="5456668" cy="1754326"/>
          </a:xfrm>
          <a:prstGeom prst="rect">
            <a:avLst/>
          </a:prstGeom>
        </p:spPr>
        <p:txBody>
          <a:bodyPr wrap="square">
            <a:spAutoFit/>
          </a:bodyPr>
          <a:lstStyle/>
          <a:p>
            <a:pPr marL="285750" indent="-285750">
              <a:buFont typeface="Arial" panose="020B0604020202020204" pitchFamily="34" charset="0"/>
              <a:buChar char="•"/>
            </a:pP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辽宁省第十二届全国人民代表大会确定有</a:t>
            </a:r>
            <a:r>
              <a:rPr lang="en-US" altLang="zh-CN" sz="1800" b="0" dirty="0">
                <a:solidFill>
                  <a:srgbClr val="FFFFFF"/>
                </a:solidFill>
                <a:latin typeface="微软雅黑" panose="020B0503020204020204" charset="-122"/>
                <a:ea typeface="微软雅黑" panose="020B0503020204020204" charset="-122"/>
                <a:cs typeface="微软雅黑" panose="020B0503020204020204" charset="-122"/>
              </a:rPr>
              <a:t>45</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名代表因为</a:t>
            </a:r>
            <a:r>
              <a:rPr lang="zh-CN" altLang="en-US" sz="1800" b="0" dirty="0">
                <a:solidFill>
                  <a:srgbClr val="ED7D31"/>
                </a:solidFill>
                <a:latin typeface="微软雅黑" panose="020B0503020204020204" charset="-122"/>
                <a:ea typeface="微软雅黑" panose="020B0503020204020204" charset="-122"/>
                <a:cs typeface="微软雅黑" panose="020B0503020204020204" charset="-122"/>
              </a:rPr>
              <a:t>拉票贿选</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无效，丹东港实际控制人</a:t>
            </a:r>
            <a:r>
              <a:rPr lang="zh-CN" altLang="en-US" sz="1800" b="0" dirty="0">
                <a:solidFill>
                  <a:srgbClr val="ED7D31"/>
                </a:solidFill>
                <a:latin typeface="微软雅黑" panose="020B0503020204020204" charset="-122"/>
                <a:ea typeface="微软雅黑" panose="020B0503020204020204" charset="-122"/>
                <a:cs typeface="微软雅黑" panose="020B0503020204020204" charset="-122"/>
              </a:rPr>
              <a:t>王文良</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位列其中。</a:t>
            </a:r>
            <a:endParaRPr lang="en-US" altLang="zh-CN" sz="1800" b="0" dirty="0">
              <a:solidFill>
                <a:srgbClr val="FFFFFF"/>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未来集疏运条件改善的带动下，公司整体货物和集装箱吞吐量仍将继续增长。</a:t>
            </a:r>
            <a:endParaRPr lang="en-US" altLang="zh-CN" sz="1800" b="0" dirty="0">
              <a:solidFill>
                <a:srgbClr val="FFFFFF"/>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微博 </a:t>
            </a:r>
            <a:r>
              <a:rPr lang="en-US" altLang="zh-CN" sz="1800" b="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1800" b="0" dirty="0">
                <a:solidFill>
                  <a:srgbClr val="ED7D31"/>
                </a:solidFill>
                <a:latin typeface="微软雅黑" panose="020B0503020204020204" charset="-122"/>
                <a:ea typeface="微软雅黑" panose="020B0503020204020204" charset="-122"/>
                <a:cs typeface="微软雅黑" panose="020B0503020204020204" charset="-122"/>
              </a:rPr>
              <a:t>丹东港</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员工揭露</a:t>
            </a:r>
            <a:r>
              <a:rPr lang="zh-CN" altLang="en-US" sz="1800" b="0" dirty="0">
                <a:solidFill>
                  <a:srgbClr val="ED7D31"/>
                </a:solidFill>
                <a:latin typeface="微软雅黑" panose="020B0503020204020204" charset="-122"/>
                <a:ea typeface="微软雅黑" panose="020B0503020204020204" charset="-122"/>
                <a:cs typeface="微软雅黑" panose="020B0503020204020204" charset="-122"/>
              </a:rPr>
              <a:t>工资拖欠</a:t>
            </a: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rPr>
              <a:t>。</a:t>
            </a:r>
            <a:r>
              <a:rPr lang="en-US" sz="1800" b="0" dirty="0">
                <a:solidFill>
                  <a:srgbClr val="FFFFFF"/>
                </a:solidFill>
                <a:latin typeface="微软雅黑" panose="020B0503020204020204" charset="-122"/>
                <a:ea typeface="微软雅黑" panose="020B0503020204020204" charset="-122"/>
                <a:cs typeface="微软雅黑" panose="020B0503020204020204" charset="-122"/>
              </a:rPr>
              <a:t>……</a:t>
            </a:r>
            <a:endParaRPr lang="en-US" sz="1800" b="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9" name="Triangle 18"/>
          <p:cNvSpPr/>
          <p:nvPr/>
        </p:nvSpPr>
        <p:spPr>
          <a:xfrm rot="10800000">
            <a:off x="925724" y="4835272"/>
            <a:ext cx="10297144" cy="298133"/>
          </a:xfrm>
          <a:prstGeom prst="triangle">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TextBox 19"/>
          <p:cNvSpPr txBox="1"/>
          <p:nvPr/>
        </p:nvSpPr>
        <p:spPr>
          <a:xfrm>
            <a:off x="4971624" y="5286934"/>
            <a:ext cx="234935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4400" dirty="0">
                <a:solidFill>
                  <a:srgbClr val="FFFFFF"/>
                </a:solidFill>
                <a:latin typeface="PingFang SC Regular" charset="-122"/>
                <a:ea typeface="PingFang SC Regular" charset="-122"/>
                <a:cs typeface="PingFang SC Regular" charset="-122"/>
              </a:rPr>
              <a:t>实体画像</a:t>
            </a:r>
            <a:endParaRPr lang="en-US" sz="4400" dirty="0">
              <a:solidFill>
                <a:srgbClr val="FFFFFF"/>
              </a:solidFill>
              <a:latin typeface="PingFang SC Regular" charset="-122"/>
              <a:ea typeface="PingFang SC Regular" charset="-122"/>
              <a:cs typeface="PingFang SC Regular" charset="-122"/>
            </a:endParaRPr>
          </a:p>
        </p:txBody>
      </p:sp>
      <p:sp>
        <p:nvSpPr>
          <p:cNvPr id="2" name="Slide Number Placeholder 1"/>
          <p:cNvSpPr>
            <a:spLocks noGrp="1"/>
          </p:cNvSpPr>
          <p:nvPr>
            <p:ph type="sldNum" sz="quarter" idx="2"/>
          </p:nvPr>
        </p:nvSpPr>
        <p:spPr>
          <a:xfrm>
            <a:off x="8777500" y="6172200"/>
            <a:ext cx="2844800" cy="368301"/>
          </a:xfrm>
        </p:spPr>
        <p:txBody>
          <a:bodyPr/>
          <a:lstStyle/>
          <a:p>
            <a:fld id="{86CB4B4D-7CA3-9044-876B-883B54F8677D}" type="slidenum">
              <a:rPr lang="uk-UA" smtClean="0"/>
            </a:fld>
            <a:endParaRPr lang="uk-UA"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26" name="Rounded Rectangle 25"/>
          <p:cNvSpPr/>
          <p:nvPr/>
        </p:nvSpPr>
        <p:spPr>
          <a:xfrm>
            <a:off x="1683956" y="2323728"/>
            <a:ext cx="2970376"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谁 在哪里 做了什么</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28" name="Rounded Rectangle 27"/>
          <p:cNvSpPr/>
          <p:nvPr/>
        </p:nvSpPr>
        <p:spPr>
          <a:xfrm>
            <a:off x="8251696" y="2323728"/>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实体画像</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36" name="Straight Arrow Connector 35"/>
          <p:cNvCxnSpPr>
            <a:stCxn id="26" idx="3"/>
            <a:endCxn id="28" idx="1"/>
          </p:cNvCxnSpPr>
          <p:nvPr/>
        </p:nvCxnSpPr>
        <p:spPr>
          <a:xfrm>
            <a:off x="4654332" y="2780928"/>
            <a:ext cx="3597364"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7" name="Rectangle 6"/>
          <p:cNvSpPr/>
          <p:nvPr/>
        </p:nvSpPr>
        <p:spPr>
          <a:xfrm>
            <a:off x="1683956" y="3811971"/>
            <a:ext cx="1005840" cy="36933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800" b="0" dirty="0">
                <a:solidFill>
                  <a:srgbClr val="2E2B3D"/>
                </a:solidFill>
                <a:latin typeface="微软雅黑" panose="020B0503020204020204" charset="-122"/>
                <a:ea typeface="微软雅黑" panose="020B0503020204020204" charset="-122"/>
                <a:cs typeface="微软雅黑" panose="020B0503020204020204" charset="-122"/>
                <a:sym typeface="Calibri" panose="020F0502020204030204"/>
              </a:rPr>
              <a:t>中小公司</a:t>
            </a:r>
            <a:endParaRPr kumimoji="0" lang="en-US" sz="1800" b="0" i="0" u="none" strike="noStrike" cap="none" spc="0" normalizeH="0" baseline="0" dirty="0">
              <a:ln>
                <a:noFill/>
              </a:ln>
              <a:solidFill>
                <a:srgbClr val="2E2B3D"/>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8" name="Rectangle 7"/>
          <p:cNvSpPr/>
          <p:nvPr/>
        </p:nvSpPr>
        <p:spPr>
          <a:xfrm>
            <a:off x="3143330" y="3811971"/>
            <a:ext cx="1005840" cy="36933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800" b="0" dirty="0">
                <a:solidFill>
                  <a:srgbClr val="2E2B3D"/>
                </a:solidFill>
                <a:latin typeface="微软雅黑" panose="020B0503020204020204" charset="-122"/>
                <a:ea typeface="微软雅黑" panose="020B0503020204020204" charset="-122"/>
                <a:cs typeface="微软雅黑" panose="020B0503020204020204" charset="-122"/>
                <a:sym typeface="Calibri" panose="020F0502020204030204"/>
              </a:rPr>
              <a:t>上市公司</a:t>
            </a:r>
            <a:endParaRPr kumimoji="0" lang="en-US" sz="1800" b="0" i="0" u="none" strike="noStrike" cap="none" spc="0" normalizeH="0" baseline="0" dirty="0">
              <a:ln>
                <a:noFill/>
              </a:ln>
              <a:solidFill>
                <a:srgbClr val="2E2B3D"/>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 name="Rectangle 8"/>
          <p:cNvSpPr/>
          <p:nvPr/>
        </p:nvSpPr>
        <p:spPr>
          <a:xfrm>
            <a:off x="4367808" y="3811971"/>
            <a:ext cx="1005840" cy="36933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800" b="0" dirty="0">
                <a:solidFill>
                  <a:srgbClr val="2E2B3D"/>
                </a:solidFill>
                <a:latin typeface="微软雅黑" panose="020B0503020204020204" charset="-122"/>
                <a:ea typeface="微软雅黑" panose="020B0503020204020204" charset="-122"/>
                <a:cs typeface="微软雅黑" panose="020B0503020204020204" charset="-122"/>
                <a:sym typeface="Calibri" panose="020F0502020204030204"/>
              </a:rPr>
              <a:t>行业</a:t>
            </a:r>
            <a:endParaRPr kumimoji="0" lang="en-US" sz="1800" b="0" i="0" u="none" strike="noStrike" cap="none" spc="0" normalizeH="0" baseline="0" dirty="0">
              <a:ln>
                <a:noFill/>
              </a:ln>
              <a:solidFill>
                <a:srgbClr val="2E2B3D"/>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0" name="Rectangle 9"/>
          <p:cNvSpPr/>
          <p:nvPr/>
        </p:nvSpPr>
        <p:spPr>
          <a:xfrm>
            <a:off x="6816764" y="3811971"/>
            <a:ext cx="1005840" cy="36933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800" b="0" dirty="0">
                <a:solidFill>
                  <a:srgbClr val="2E2B3D"/>
                </a:solidFill>
                <a:latin typeface="微软雅黑" panose="020B0503020204020204" charset="-122"/>
                <a:ea typeface="微软雅黑" panose="020B0503020204020204" charset="-122"/>
                <a:cs typeface="微软雅黑" panose="020B0503020204020204" charset="-122"/>
                <a:sym typeface="Calibri" panose="020F0502020204030204"/>
              </a:rPr>
              <a:t>国家</a:t>
            </a:r>
            <a:endParaRPr kumimoji="0" lang="en-US" sz="1800" b="0" i="0" u="none" strike="noStrike" cap="none" spc="0" normalizeH="0" baseline="0" dirty="0">
              <a:ln>
                <a:noFill/>
              </a:ln>
              <a:solidFill>
                <a:srgbClr val="2E2B3D"/>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 name="Rectangle 10"/>
          <p:cNvSpPr/>
          <p:nvPr/>
        </p:nvSpPr>
        <p:spPr>
          <a:xfrm>
            <a:off x="5592286" y="3811971"/>
            <a:ext cx="1005840" cy="36933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800" b="0" dirty="0">
                <a:solidFill>
                  <a:srgbClr val="2E2B3D"/>
                </a:solidFill>
                <a:latin typeface="微软雅黑" panose="020B0503020204020204" charset="-122"/>
                <a:ea typeface="微软雅黑" panose="020B0503020204020204" charset="-122"/>
                <a:cs typeface="微软雅黑" panose="020B0503020204020204" charset="-122"/>
                <a:sym typeface="Calibri" panose="020F0502020204030204"/>
              </a:rPr>
              <a:t>省市地区</a:t>
            </a:r>
            <a:endParaRPr kumimoji="0" lang="en-US" sz="1800" b="0" i="0" u="none" strike="noStrike" cap="none" spc="0" normalizeH="0" baseline="0" dirty="0">
              <a:ln>
                <a:noFill/>
              </a:ln>
              <a:solidFill>
                <a:srgbClr val="2E2B3D"/>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 name="Rectangle 11"/>
          <p:cNvSpPr/>
          <p:nvPr/>
        </p:nvSpPr>
        <p:spPr>
          <a:xfrm>
            <a:off x="8041242" y="3811971"/>
            <a:ext cx="1005840" cy="36933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1800" b="0" dirty="0">
                <a:solidFill>
                  <a:srgbClr val="2E2B3D"/>
                </a:solidFill>
                <a:latin typeface="微软雅黑" panose="020B0503020204020204" charset="-122"/>
                <a:ea typeface="微软雅黑" panose="020B0503020204020204" charset="-122"/>
                <a:cs typeface="微软雅黑" panose="020B0503020204020204" charset="-122"/>
                <a:sym typeface="Calibri" panose="020F0502020204030204"/>
              </a:rPr>
              <a:t>全球</a:t>
            </a:r>
            <a:endParaRPr kumimoji="0" lang="en-US" sz="1800" b="0" i="0" u="none" strike="noStrike" cap="none" spc="0" normalizeH="0" baseline="0" dirty="0">
              <a:ln>
                <a:noFill/>
              </a:ln>
              <a:solidFill>
                <a:srgbClr val="2E2B3D"/>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3" name="Rectangle 12"/>
          <p:cNvSpPr/>
          <p:nvPr/>
        </p:nvSpPr>
        <p:spPr>
          <a:xfrm>
            <a:off x="9265717" y="3811971"/>
            <a:ext cx="1005840" cy="36933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en-US" altLang="zh-CN" sz="1800" b="0" dirty="0">
                <a:solidFill>
                  <a:srgbClr val="2E2B3D"/>
                </a:solidFill>
                <a:latin typeface="微软雅黑" panose="020B0503020204020204" charset="-122"/>
                <a:ea typeface="微软雅黑" panose="020B0503020204020204" charset="-122"/>
                <a:cs typeface="微软雅黑" panose="020B0503020204020204" charset="-122"/>
                <a:sym typeface="Calibri" panose="020F0502020204030204"/>
              </a:rPr>
              <a:t>……</a:t>
            </a:r>
            <a:endParaRPr kumimoji="0" lang="en-US" sz="1800" b="0" i="0" u="none" strike="noStrike" cap="none" spc="0" normalizeH="0" baseline="0" dirty="0">
              <a:ln>
                <a:noFill/>
              </a:ln>
              <a:solidFill>
                <a:srgbClr val="2E2B3D"/>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5" name="Slide Number Placeholder 14"/>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18" name="Text Placeholder 1"/>
          <p:cNvSpPr>
            <a:spLocks noGrp="1"/>
          </p:cNvSpPr>
          <p:nvPr>
            <p:ph type="body" sz="quarter" idx="1"/>
          </p:nvPr>
        </p:nvSpPr>
        <p:spPr>
          <a:xfrm>
            <a:off x="2423592" y="692696"/>
            <a:ext cx="7344816" cy="504056"/>
          </a:xfrm>
        </p:spPr>
        <p:txBody>
          <a:bodyPr>
            <a:noAutofit/>
          </a:bodyPr>
          <a:lstStyle/>
          <a:p>
            <a:r>
              <a:rPr lang="zh-CN" altLang="en-US" sz="3600" b="0" dirty="0">
                <a:solidFill>
                  <a:schemeClr val="bg1"/>
                </a:solidFill>
                <a:latin typeface="PingFang SC Thin" charset="-122"/>
                <a:ea typeface="PingFang SC Thin" charset="-122"/>
                <a:cs typeface="PingFang SC Thin" charset="-122"/>
              </a:rPr>
              <a:t>信息抽取</a:t>
            </a:r>
            <a:r>
              <a:rPr lang="en-US" altLang="zh-CN" sz="3600" b="0" dirty="0">
                <a:solidFill>
                  <a:schemeClr val="bg1"/>
                </a:solidFill>
                <a:latin typeface="PingFang SC Thin" charset="-122"/>
                <a:ea typeface="PingFang SC Thin" charset="-122"/>
                <a:cs typeface="PingFang SC Thin" charset="-122"/>
              </a:rPr>
              <a:t>:</a:t>
            </a:r>
            <a:r>
              <a:rPr lang="zh-CN" altLang="en-US" sz="3600" b="0" dirty="0">
                <a:solidFill>
                  <a:schemeClr val="bg1"/>
                </a:solidFill>
                <a:latin typeface="PingFang SC Thin" charset="-122"/>
                <a:ea typeface="PingFang SC Thin" charset="-122"/>
                <a:cs typeface="PingFang SC Thin" charset="-122"/>
              </a:rPr>
              <a:t> </a:t>
            </a:r>
            <a:r>
              <a:rPr lang="zh-CN" altLang="en-US" sz="3600" dirty="0">
                <a:solidFill>
                  <a:schemeClr val="bg1"/>
                </a:solidFill>
                <a:latin typeface="PingFang SC" charset="-122"/>
                <a:ea typeface="PingFang SC" charset="-122"/>
                <a:cs typeface="PingFang SC" charset="-122"/>
              </a:rPr>
              <a:t>谁  在哪里  做了什么 ？</a:t>
            </a:r>
            <a:endParaRPr lang="en-US" sz="3600" dirty="0">
              <a:solidFill>
                <a:schemeClr val="bg1"/>
              </a:solidFill>
              <a:latin typeface="PingFang SC" charset="-122"/>
              <a:ea typeface="PingFang SC" charset="-122"/>
              <a:cs typeface="PingFang SC" charset="-122"/>
            </a:endParaRPr>
          </a:p>
        </p:txBody>
      </p:sp>
      <p:sp>
        <p:nvSpPr>
          <p:cNvPr id="10" name="Rectangle 9"/>
          <p:cNvSpPr/>
          <p:nvPr/>
        </p:nvSpPr>
        <p:spPr>
          <a:xfrm>
            <a:off x="7644761"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违约</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 name="Rectangle 10"/>
          <p:cNvSpPr/>
          <p:nvPr/>
        </p:nvSpPr>
        <p:spPr>
          <a:xfrm>
            <a:off x="8809684" y="1665947"/>
            <a:ext cx="914400"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增发</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 name="Rectangle 11"/>
          <p:cNvSpPr/>
          <p:nvPr/>
        </p:nvSpPr>
        <p:spPr>
          <a:xfrm>
            <a:off x="9974607" y="1665947"/>
            <a:ext cx="1319942" cy="369330"/>
          </a:xfrm>
          <a:prstGeom prst="rect">
            <a:avLst/>
          </a:prstGeom>
          <a:solidFill>
            <a:srgbClr val="1669B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rPr>
              <a:t>扩大规模</a:t>
            </a:r>
            <a:endParaRPr lang="en-US" sz="1800" b="0" dirty="0">
              <a:solidFill>
                <a:srgbClr val="FFFFFF"/>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2" name="TextBox 1"/>
          <p:cNvSpPr txBox="1"/>
          <p:nvPr/>
        </p:nvSpPr>
        <p:spPr>
          <a:xfrm>
            <a:off x="3899756" y="2624282"/>
            <a:ext cx="439248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Human</a:t>
            </a:r>
            <a:r>
              <a:rPr lang="en-US" altLang="zh-CN" dirty="0">
                <a:solidFill>
                  <a:schemeClr val="bg1"/>
                </a:solidFill>
              </a:rPr>
              <a:t>-in-the-loop</a:t>
            </a:r>
            <a:endParaRPr kumimoji="0" lang="en-US" sz="3200" b="1" i="0" u="none" strike="noStrike" cap="none" spc="0" normalizeH="0" baseline="0" dirty="0">
              <a:ln>
                <a:noFill/>
              </a:ln>
              <a:solidFill>
                <a:schemeClr val="bg1"/>
              </a:solidFill>
              <a:effectLst/>
              <a:uFillTx/>
              <a:sym typeface="微软雅黑" panose="020B0503020204020204" charset="-122"/>
            </a:endParaRPr>
          </a:p>
        </p:txBody>
      </p:sp>
      <p:cxnSp>
        <p:nvCxnSpPr>
          <p:cNvPr id="25" name="Straight Arrow Connector 24"/>
          <p:cNvCxnSpPr/>
          <p:nvPr/>
        </p:nvCxnSpPr>
        <p:spPr>
          <a:xfrm>
            <a:off x="8101961" y="1196752"/>
            <a:ext cx="0"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8101961" y="1196752"/>
            <a:ext cx="1164923"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p:cNvCxnSpPr/>
          <p:nvPr/>
        </p:nvCxnSpPr>
        <p:spPr>
          <a:xfrm>
            <a:off x="8101961" y="1196752"/>
            <a:ext cx="2532617" cy="46919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5" name="Rounded Rectangle 34"/>
          <p:cNvSpPr/>
          <p:nvPr/>
        </p:nvSpPr>
        <p:spPr>
          <a:xfrm>
            <a:off x="1378974" y="3573016"/>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800" dirty="0">
                <a:solidFill>
                  <a:schemeClr val="bg1"/>
                </a:solidFill>
                <a:latin typeface="Heiti SC Light" charset="-122"/>
                <a:ea typeface="Heiti SC Light" charset="-122"/>
                <a:cs typeface="Heiti SC Light" charset="-122"/>
                <a:sym typeface="Calibri" panose="020F0502020204030204"/>
              </a:rPr>
              <a:t>无监督聚类</a:t>
            </a:r>
            <a:endParaRPr kumimoji="0" lang="en-US" sz="28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6" name="Rounded Rectangle 35"/>
          <p:cNvSpPr/>
          <p:nvPr/>
        </p:nvSpPr>
        <p:spPr>
          <a:xfrm>
            <a:off x="3899756" y="3573016"/>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8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Human Labeling</a:t>
            </a:r>
            <a:endParaRPr kumimoji="0" lang="en-US" sz="28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37" name="Rounded Rectangle 36"/>
          <p:cNvSpPr/>
          <p:nvPr/>
        </p:nvSpPr>
        <p:spPr>
          <a:xfrm>
            <a:off x="6420538" y="3573016"/>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800" dirty="0">
                <a:solidFill>
                  <a:schemeClr val="bg1"/>
                </a:solidFill>
                <a:latin typeface="Heiti SC Light" charset="-122"/>
                <a:ea typeface="Heiti SC Light" charset="-122"/>
                <a:cs typeface="Heiti SC Light" charset="-122"/>
                <a:sym typeface="Calibri" panose="020F0502020204030204"/>
              </a:rPr>
              <a:t>半监督聚类</a:t>
            </a:r>
            <a:endParaRPr kumimoji="0" lang="en-US" sz="28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38" name="Straight Arrow Connector 37"/>
          <p:cNvCxnSpPr>
            <a:stCxn id="36" idx="3"/>
            <a:endCxn id="37" idx="1"/>
          </p:cNvCxnSpPr>
          <p:nvPr/>
        </p:nvCxnSpPr>
        <p:spPr>
          <a:xfrm>
            <a:off x="5911436" y="4030216"/>
            <a:ext cx="509102"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9" name="Rounded Rectangle 38"/>
          <p:cNvSpPr/>
          <p:nvPr/>
        </p:nvSpPr>
        <p:spPr>
          <a:xfrm>
            <a:off x="8941319" y="3573016"/>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8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Human Labeling</a:t>
            </a:r>
            <a:endParaRPr kumimoji="0" lang="en-US" sz="28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40" name="Straight Arrow Connector 39"/>
          <p:cNvCxnSpPr>
            <a:stCxn id="35" idx="3"/>
            <a:endCxn id="36" idx="1"/>
          </p:cNvCxnSpPr>
          <p:nvPr/>
        </p:nvCxnSpPr>
        <p:spPr>
          <a:xfrm>
            <a:off x="3390654" y="4030216"/>
            <a:ext cx="509102"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41" name="Straight Arrow Connector 40"/>
          <p:cNvCxnSpPr>
            <a:stCxn id="37" idx="3"/>
            <a:endCxn id="39" idx="1"/>
          </p:cNvCxnSpPr>
          <p:nvPr/>
        </p:nvCxnSpPr>
        <p:spPr>
          <a:xfrm>
            <a:off x="8432218" y="4030216"/>
            <a:ext cx="509101"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2" name="Slide Number Placeholder 7"/>
          <p:cNvSpPr>
            <a:spLocks noGrp="1"/>
          </p:cNvSpPr>
          <p:nvPr>
            <p:ph type="sldNum" sz="quarter" idx="2"/>
          </p:nvPr>
        </p:nvSpPr>
        <p:spPr>
          <a:xfrm>
            <a:off x="11104376" y="6400413"/>
            <a:ext cx="249425" cy="276999"/>
          </a:xfrm>
        </p:spPr>
        <p:txBody>
          <a:bodyPr/>
          <a:lstStyle/>
          <a:p>
            <a:r>
              <a:rPr lang="en-US" altLang="zh-CN" dirty="0"/>
              <a:t>37</a:t>
            </a:r>
            <a:endParaRPr lang="uk-UA"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6" name="TextBox 5"/>
          <p:cNvSpPr txBox="1"/>
          <p:nvPr/>
        </p:nvSpPr>
        <p:spPr>
          <a:xfrm>
            <a:off x="4583832" y="436375"/>
            <a:ext cx="2873542" cy="64479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41300" b="0" dirty="0">
                <a:solidFill>
                  <a:schemeClr val="bg1"/>
                </a:solidFill>
                <a:latin typeface="PingFang SC Regular" charset="-122"/>
                <a:ea typeface="PingFang SC Regular" charset="-122"/>
                <a:cs typeface="PingFang SC Regular" charset="-122"/>
              </a:rPr>
              <a:t>?</a:t>
            </a:r>
            <a:endParaRPr kumimoji="0" lang="en-US" sz="115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sp>
        <p:nvSpPr>
          <p:cNvPr id="5" name="文本框 11"/>
          <p:cNvSpPr txBox="1"/>
          <p:nvPr/>
        </p:nvSpPr>
        <p:spPr>
          <a:xfrm>
            <a:off x="684531" y="548680"/>
            <a:ext cx="1405191" cy="584775"/>
          </a:xfrm>
          <a:prstGeom prst="rect">
            <a:avLst/>
          </a:prstGeom>
          <a:ln w="12700">
            <a:miter lim="400000"/>
          </a:ln>
        </p:spPr>
        <p:txBody>
          <a:bodyPr wrap="none" lIns="45719" rIns="45719">
            <a:spAutoFit/>
          </a:bodyPr>
          <a:lstStyle/>
          <a:p>
            <a:r>
              <a:rPr lang="en-US" altLang="zh-CN" dirty="0">
                <a:solidFill>
                  <a:schemeClr val="bg1"/>
                </a:solidFill>
              </a:rPr>
              <a:t>3.</a:t>
            </a:r>
            <a:r>
              <a:rPr lang="zh-CN" altLang="en-US" dirty="0">
                <a:solidFill>
                  <a:schemeClr val="bg1"/>
                </a:solidFill>
              </a:rPr>
              <a:t> 搜索</a:t>
            </a:r>
            <a:endParaRPr lang="zh-CN" altLang="en-US" dirty="0">
              <a:solidFill>
                <a:schemeClr val="bg1"/>
              </a:solidFill>
            </a:endParaRPr>
          </a:p>
        </p:txBody>
      </p:sp>
      <p:sp>
        <p:nvSpPr>
          <p:cNvPr id="22" name="Rounded Rectangle 21"/>
          <p:cNvSpPr/>
          <p:nvPr/>
        </p:nvSpPr>
        <p:spPr>
          <a:xfrm>
            <a:off x="684531" y="2815277"/>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同义转写</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24" name="Rounded Rectangle 23"/>
          <p:cNvSpPr/>
          <p:nvPr/>
        </p:nvSpPr>
        <p:spPr>
          <a:xfrm>
            <a:off x="3640668" y="2107704"/>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文字搜索</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26" name="Rounded Rectangle 25"/>
          <p:cNvSpPr/>
          <p:nvPr/>
        </p:nvSpPr>
        <p:spPr>
          <a:xfrm>
            <a:off x="6596433" y="2815277"/>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语义相似性</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28" name="Rounded Rectangle 27"/>
          <p:cNvSpPr/>
          <p:nvPr/>
        </p:nvSpPr>
        <p:spPr>
          <a:xfrm>
            <a:off x="9552384" y="2815277"/>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rPr>
              <a:t>学习排序</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sp>
        <p:nvSpPr>
          <p:cNvPr id="65" name="Rounded Rectangle 64"/>
          <p:cNvSpPr/>
          <p:nvPr/>
        </p:nvSpPr>
        <p:spPr>
          <a:xfrm>
            <a:off x="3640668" y="3428302"/>
            <a:ext cx="2011680" cy="914400"/>
          </a:xfrm>
          <a:prstGeom prst="round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Heiti SC Light" charset="-122"/>
                <a:ea typeface="Heiti SC Light" charset="-122"/>
                <a:cs typeface="Heiti SC Light" charset="-122"/>
                <a:sym typeface="Calibri" panose="020F0502020204030204"/>
              </a:rPr>
              <a:t>图例搜索</a:t>
            </a:r>
            <a:endParaRPr kumimoji="0" lang="en-US" sz="2400" i="0" u="none" strike="noStrike" cap="none" spc="0" normalizeH="0" baseline="0" dirty="0">
              <a:ln>
                <a:noFill/>
              </a:ln>
              <a:solidFill>
                <a:schemeClr val="bg1"/>
              </a:solidFill>
              <a:effectLst/>
              <a:uFillTx/>
              <a:latin typeface="Heiti SC Light" charset="-122"/>
              <a:ea typeface="Heiti SC Light" charset="-122"/>
              <a:cs typeface="Heiti SC Light" charset="-122"/>
              <a:sym typeface="Calibri" panose="020F0502020204030204"/>
            </a:endParaRPr>
          </a:p>
        </p:txBody>
      </p:sp>
      <p:cxnSp>
        <p:nvCxnSpPr>
          <p:cNvPr id="18" name="Straight Arrow Connector 17"/>
          <p:cNvCxnSpPr>
            <a:stCxn id="22" idx="3"/>
            <a:endCxn id="24" idx="1"/>
          </p:cNvCxnSpPr>
          <p:nvPr/>
        </p:nvCxnSpPr>
        <p:spPr>
          <a:xfrm flipV="1">
            <a:off x="2696211" y="2564904"/>
            <a:ext cx="944457" cy="707573"/>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p:cNvCxnSpPr>
            <a:stCxn id="24" idx="3"/>
            <a:endCxn id="26" idx="1"/>
          </p:cNvCxnSpPr>
          <p:nvPr/>
        </p:nvCxnSpPr>
        <p:spPr>
          <a:xfrm>
            <a:off x="5652348" y="2564904"/>
            <a:ext cx="944085" cy="707573"/>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36" name="Straight Arrow Connector 35"/>
          <p:cNvCxnSpPr>
            <a:stCxn id="26" idx="3"/>
            <a:endCxn id="28" idx="1"/>
          </p:cNvCxnSpPr>
          <p:nvPr/>
        </p:nvCxnSpPr>
        <p:spPr>
          <a:xfrm>
            <a:off x="8608113" y="3272477"/>
            <a:ext cx="944271" cy="0"/>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p:cNvCxnSpPr>
            <a:stCxn id="22" idx="3"/>
            <a:endCxn id="65" idx="1"/>
          </p:cNvCxnSpPr>
          <p:nvPr/>
        </p:nvCxnSpPr>
        <p:spPr>
          <a:xfrm>
            <a:off x="2696211" y="3272477"/>
            <a:ext cx="944457" cy="61302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p:cNvCxnSpPr>
            <a:stCxn id="65" idx="3"/>
            <a:endCxn id="26" idx="1"/>
          </p:cNvCxnSpPr>
          <p:nvPr/>
        </p:nvCxnSpPr>
        <p:spPr>
          <a:xfrm flipV="1">
            <a:off x="5652348" y="3272477"/>
            <a:ext cx="944085" cy="613025"/>
          </a:xfrm>
          <a:prstGeom prst="straightConnector1">
            <a:avLst/>
          </a:prstGeom>
          <a:noFill/>
          <a:ln w="254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1" name="Oval 40"/>
          <p:cNvSpPr/>
          <p:nvPr/>
        </p:nvSpPr>
        <p:spPr>
          <a:xfrm>
            <a:off x="5818679" y="624855"/>
            <a:ext cx="3750518" cy="3750518"/>
          </a:xfrm>
          <a:prstGeom prst="ellipse">
            <a:avLst/>
          </a:prstGeom>
          <a:noFill/>
          <a:ln w="38100" cap="flat">
            <a:solidFill>
              <a:srgbClr val="C00000"/>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42" name="TextBox 41"/>
          <p:cNvSpPr txBox="1"/>
          <p:nvPr/>
        </p:nvSpPr>
        <p:spPr>
          <a:xfrm>
            <a:off x="6596433" y="1672510"/>
            <a:ext cx="2144175"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C00000"/>
                </a:solidFill>
              </a:rPr>
              <a:t>最优传输；</a:t>
            </a:r>
            <a:endParaRPr lang="en-US" altLang="zh-CN" dirty="0">
              <a:solidFill>
                <a:srgbClr val="C00000"/>
              </a:solidFill>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C00000"/>
                </a:solidFill>
                <a:effectLst/>
                <a:uFillTx/>
                <a:sym typeface="微软雅黑" panose="020B0503020204020204" charset="-122"/>
              </a:rPr>
              <a:t>语言模型</a:t>
            </a:r>
            <a:endParaRPr kumimoji="0" lang="en-US" sz="3200" b="1" i="0" u="none" strike="noStrike" cap="none" spc="0" normalizeH="0" baseline="0" dirty="0">
              <a:ln>
                <a:noFill/>
              </a:ln>
              <a:solidFill>
                <a:srgbClr val="C00000"/>
              </a:solidFill>
              <a:effectLst/>
              <a:uFillTx/>
              <a:sym typeface="微软雅黑" panose="020B0503020204020204" charset="-122"/>
            </a:endParaRPr>
          </a:p>
        </p:txBody>
      </p:sp>
      <p:sp>
        <p:nvSpPr>
          <p:cNvPr id="44" name="Oval 43"/>
          <p:cNvSpPr/>
          <p:nvPr/>
        </p:nvSpPr>
        <p:spPr>
          <a:xfrm>
            <a:off x="1802858" y="3055943"/>
            <a:ext cx="4271315" cy="4271315"/>
          </a:xfrm>
          <a:prstGeom prst="ellipse">
            <a:avLst/>
          </a:prstGeom>
          <a:noFill/>
          <a:ln w="38100" cap="flat">
            <a:solidFill>
              <a:srgbClr val="C00000"/>
            </a:solidFill>
            <a:prstDash val="sysDash"/>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a:ln>
                <a:noFill/>
              </a:ln>
              <a:solidFill>
                <a:srgbClr val="000000"/>
              </a:solidFill>
              <a:effectLst/>
              <a:uFillTx/>
              <a:latin typeface="+mj-lt"/>
              <a:ea typeface="+mj-ea"/>
              <a:cs typeface="+mj-cs"/>
              <a:sym typeface="Calibri" panose="020F0502020204030204"/>
            </a:endParaRPr>
          </a:p>
        </p:txBody>
      </p:sp>
      <p:sp>
        <p:nvSpPr>
          <p:cNvPr id="45" name="TextBox 44"/>
          <p:cNvSpPr txBox="1"/>
          <p:nvPr/>
        </p:nvSpPr>
        <p:spPr>
          <a:xfrm>
            <a:off x="2156297" y="4665726"/>
            <a:ext cx="3564435"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dirty="0">
                <a:solidFill>
                  <a:srgbClr val="C00000"/>
                </a:solidFill>
              </a:rPr>
              <a:t>深度目标检测和</a:t>
            </a:r>
            <a:endParaRPr lang="en-US" altLang="zh-CN" dirty="0">
              <a:solidFill>
                <a:srgbClr val="C00000"/>
              </a:solidFill>
            </a:endParaRPr>
          </a:p>
          <a:p>
            <a:pPr marL="0" marR="0" indent="0" algn="l" defTabSz="914400" rtl="0" fontAlgn="auto" latinLnBrk="0" hangingPunct="0">
              <a:lnSpc>
                <a:spcPct val="100000"/>
              </a:lnSpc>
              <a:spcBef>
                <a:spcPts val="0"/>
              </a:spcBef>
              <a:spcAft>
                <a:spcPts val="0"/>
              </a:spcAft>
              <a:buClrTx/>
              <a:buSzTx/>
              <a:buFontTx/>
              <a:buNone/>
            </a:pPr>
            <a:r>
              <a:rPr lang="en-US" altLang="zh-CN" dirty="0">
                <a:solidFill>
                  <a:srgbClr val="C00000"/>
                </a:solidFill>
              </a:rPr>
              <a:t>OCR</a:t>
            </a:r>
            <a:r>
              <a:rPr lang="zh-CN" altLang="en-US" dirty="0">
                <a:solidFill>
                  <a:srgbClr val="C00000"/>
                </a:solidFill>
              </a:rPr>
              <a:t>技术；</a:t>
            </a:r>
            <a:endParaRPr lang="en-US" altLang="zh-CN" dirty="0">
              <a:solidFill>
                <a:srgbClr val="C00000"/>
              </a:solidFill>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3200" b="1" i="0" u="none" strike="noStrike" cap="none" spc="0" normalizeH="0" baseline="0" dirty="0" err="1">
                <a:ln>
                  <a:noFill/>
                </a:ln>
                <a:solidFill>
                  <a:srgbClr val="C00000"/>
                </a:solidFill>
                <a:effectLst/>
                <a:uFillTx/>
                <a:sym typeface="微软雅黑" panose="020B0503020204020204" charset="-122"/>
              </a:rPr>
              <a:t>LambdaMart</a:t>
            </a:r>
            <a:r>
              <a:rPr lang="zh-CN" altLang="en-US" dirty="0">
                <a:solidFill>
                  <a:srgbClr val="C00000"/>
                </a:solidFill>
              </a:rPr>
              <a:t>算法</a:t>
            </a:r>
            <a:endParaRPr kumimoji="0" lang="en-US" sz="3200" b="1" i="0" u="none" strike="noStrike" cap="none" spc="0" normalizeH="0" baseline="0" dirty="0">
              <a:ln>
                <a:noFill/>
              </a:ln>
              <a:solidFill>
                <a:srgbClr val="C00000"/>
              </a:solidFill>
              <a:effectLst/>
              <a:uFillTx/>
              <a:sym typeface="微软雅黑" panose="020B0503020204020204" charset="-122"/>
            </a:endParaRPr>
          </a:p>
        </p:txBody>
      </p:sp>
      <p:sp>
        <p:nvSpPr>
          <p:cNvPr id="8" name="Slide Number Placeholder 7"/>
          <p:cNvSpPr>
            <a:spLocks noGrp="1"/>
          </p:cNvSpPr>
          <p:nvPr>
            <p:ph type="sldNum" sz="quarter" idx="2"/>
          </p:nvPr>
        </p:nvSpPr>
        <p:spPr/>
        <p:txBody>
          <a:bodyPr/>
          <a:lstStyle/>
          <a:p>
            <a:fld id="{86CB4B4D-7CA3-9044-876B-883B54F8677D}" type="slidenum">
              <a:rPr lang="uk-UA" smtClean="0"/>
            </a:fld>
            <a:endParaRPr lang="uk-UA"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130" name="文本框 9"/>
          <p:cNvSpPr txBox="1"/>
          <p:nvPr/>
        </p:nvSpPr>
        <p:spPr>
          <a:xfrm>
            <a:off x="3219697" y="3013502"/>
            <a:ext cx="5752607" cy="830997"/>
          </a:xfrm>
          <a:prstGeom prst="rect">
            <a:avLst/>
          </a:prstGeom>
          <a:noFill/>
          <a:ln w="12700">
            <a:miter lim="400000"/>
          </a:ln>
        </p:spPr>
        <p:txBody>
          <a:bodyPr wrap="square" lIns="45719" rIns="45719">
            <a:spAutoFit/>
          </a:bodyPr>
          <a:lstStyle>
            <a:lvl1pPr algn="ctr">
              <a:defRPr sz="4800">
                <a:solidFill>
                  <a:srgbClr val="212121"/>
                </a:solidFill>
              </a:defRPr>
            </a:lvl1pPr>
          </a:lstStyle>
          <a:p>
            <a:r>
              <a:rPr lang="en-US" altLang="zh-CN" dirty="0">
                <a:solidFill>
                  <a:srgbClr val="4EACB4"/>
                </a:solidFill>
                <a:latin typeface="PingFang SC Regular" charset="-122"/>
                <a:ea typeface="PingFang SC Regular" charset="-122"/>
                <a:cs typeface="PingFang SC Regular" charset="-122"/>
              </a:rPr>
              <a:t>2.</a:t>
            </a:r>
            <a:r>
              <a:rPr lang="zh-CN" altLang="en-US" dirty="0">
                <a:solidFill>
                  <a:srgbClr val="4EACB4"/>
                </a:solidFill>
                <a:latin typeface="PingFang SC Regular" charset="-122"/>
                <a:ea typeface="PingFang SC Regular" charset="-122"/>
                <a:cs typeface="PingFang SC Regular" charset="-122"/>
              </a:rPr>
              <a:t> 应用场景</a:t>
            </a:r>
            <a:endParaRPr dirty="0">
              <a:solidFill>
                <a:srgbClr val="4EACB4"/>
              </a:solidFill>
              <a:latin typeface="PingFang SC Regular" charset="-122"/>
              <a:ea typeface="PingFang SC Regular" charset="-122"/>
              <a:cs typeface="PingFang SC Regular"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076" y="2700948"/>
            <a:ext cx="3036277" cy="3200400"/>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024" y="2700948"/>
            <a:ext cx="2767077" cy="3200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72" y="2700948"/>
            <a:ext cx="2754697" cy="3200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6140" y="2700948"/>
            <a:ext cx="2639568" cy="3200400"/>
          </a:xfrm>
          <a:prstGeom prst="rect">
            <a:avLst/>
          </a:prstGeom>
        </p:spPr>
      </p:pic>
      <p:sp>
        <p:nvSpPr>
          <p:cNvPr id="7" name="TextBox 6"/>
          <p:cNvSpPr txBox="1"/>
          <p:nvPr/>
        </p:nvSpPr>
        <p:spPr>
          <a:xfrm>
            <a:off x="185014" y="836712"/>
            <a:ext cx="11599618" cy="1077218"/>
          </a:xfrm>
          <a:prstGeom prst="rect">
            <a:avLst/>
          </a:prstGeom>
          <a:noFill/>
        </p:spPr>
        <p:txBody>
          <a:bodyPr wrap="square" rtlCol="0">
            <a:spAutoFit/>
          </a:bodyPr>
          <a:lstStyle/>
          <a:p>
            <a:r>
              <a:rPr lang="en-US" altLang="zh-CN" sz="3200" dirty="0">
                <a:solidFill>
                  <a:schemeClr val="bg1"/>
                </a:solidFill>
              </a:rPr>
              <a:t>Example</a:t>
            </a:r>
            <a:r>
              <a:rPr lang="zh-CN" altLang="en-US" sz="3200" dirty="0">
                <a:solidFill>
                  <a:schemeClr val="bg1"/>
                </a:solidFill>
              </a:rPr>
              <a:t> </a:t>
            </a:r>
            <a:r>
              <a:rPr lang="en-US" altLang="zh-CN" sz="3200" dirty="0">
                <a:solidFill>
                  <a:schemeClr val="bg1"/>
                </a:solidFill>
              </a:rPr>
              <a:t>1:</a:t>
            </a:r>
            <a:r>
              <a:rPr lang="zh-CN" altLang="en-US" sz="3200" dirty="0">
                <a:solidFill>
                  <a:schemeClr val="bg1"/>
                </a:solidFill>
              </a:rPr>
              <a:t> </a:t>
            </a:r>
            <a:r>
              <a:rPr lang="en-US" sz="3200" dirty="0">
                <a:solidFill>
                  <a:schemeClr val="bg1"/>
                </a:solidFill>
              </a:rPr>
              <a:t>Jean</a:t>
            </a:r>
            <a:r>
              <a:rPr lang="zh-CN" altLang="en-US" sz="3200" dirty="0">
                <a:solidFill>
                  <a:schemeClr val="bg1"/>
                </a:solidFill>
              </a:rPr>
              <a:t> </a:t>
            </a:r>
            <a:r>
              <a:rPr lang="en-US" altLang="zh-CN" sz="3200" dirty="0">
                <a:solidFill>
                  <a:schemeClr val="bg1"/>
                </a:solidFill>
              </a:rPr>
              <a:t>et</a:t>
            </a:r>
            <a:r>
              <a:rPr lang="zh-CN" altLang="en-US" sz="3200" dirty="0">
                <a:solidFill>
                  <a:schemeClr val="bg1"/>
                </a:solidFill>
              </a:rPr>
              <a:t> </a:t>
            </a:r>
            <a:r>
              <a:rPr lang="en-US" altLang="zh-CN" sz="3200" dirty="0">
                <a:solidFill>
                  <a:schemeClr val="bg1"/>
                </a:solidFill>
              </a:rPr>
              <a:t>al.,</a:t>
            </a:r>
            <a:r>
              <a:rPr lang="zh-CN" altLang="en-US" sz="3200" dirty="0">
                <a:solidFill>
                  <a:schemeClr val="bg1"/>
                </a:solidFill>
              </a:rPr>
              <a:t> </a:t>
            </a:r>
            <a:r>
              <a:rPr lang="en-US" altLang="zh-CN" sz="3200" u="sng" dirty="0">
                <a:solidFill>
                  <a:schemeClr val="tx1">
                    <a:lumMod val="60000"/>
                    <a:lumOff val="40000"/>
                  </a:schemeClr>
                </a:solidFill>
              </a:rPr>
              <a:t>Combining Satellite Imagery and Machine Learning to Predict Poverty</a:t>
            </a:r>
            <a:r>
              <a:rPr lang="en-US" altLang="zh-CN" sz="3200" dirty="0">
                <a:solidFill>
                  <a:schemeClr val="bg1"/>
                </a:solidFill>
              </a:rPr>
              <a:t>. Nature 2016.</a:t>
            </a:r>
            <a:r>
              <a:rPr lang="zh-CN" altLang="en-US" sz="3200" dirty="0">
                <a:solidFill>
                  <a:schemeClr val="bg1"/>
                </a:solidFill>
              </a:rPr>
              <a:t> </a:t>
            </a:r>
            <a:endParaRPr lang="en-US" sz="3200" dirty="0">
              <a:solidFill>
                <a:schemeClr val="bg1"/>
              </a:solidFill>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3" name="TextBox 2"/>
          <p:cNvSpPr txBox="1"/>
          <p:nvPr/>
        </p:nvSpPr>
        <p:spPr>
          <a:xfrm>
            <a:off x="617912" y="849938"/>
            <a:ext cx="10390910" cy="584775"/>
          </a:xfrm>
          <a:prstGeom prst="rect">
            <a:avLst/>
          </a:prstGeom>
          <a:noFill/>
        </p:spPr>
        <p:txBody>
          <a:bodyPr wrap="square" rtlCol="0">
            <a:spAutoFit/>
          </a:bodyPr>
          <a:lstStyle/>
          <a:p>
            <a:r>
              <a:rPr lang="zh-CN" altLang="en-US" sz="3200" dirty="0">
                <a:solidFill>
                  <a:schemeClr val="bg1"/>
                </a:solidFill>
              </a:rPr>
              <a:t>辉山乳业造假案</a:t>
            </a:r>
            <a:endParaRPr lang="en-US" sz="3200" dirty="0">
              <a:solidFill>
                <a:schemeClr val="bg1"/>
              </a:solidFill>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0325" y="2144996"/>
            <a:ext cx="4971619" cy="3521030"/>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97"/>
          <a:stretch>
            <a:fillRect/>
          </a:stretch>
        </p:blipFill>
        <p:spPr>
          <a:xfrm>
            <a:off x="5952992" y="2144996"/>
            <a:ext cx="5903648" cy="3516252"/>
          </a:xfrm>
          <a:prstGeom prst="rect">
            <a:avLst/>
          </a:prstGeom>
        </p:spPr>
      </p:pic>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8374" y="1662879"/>
            <a:ext cx="3386051" cy="2254236"/>
          </a:xfrm>
          <a:prstGeom prst="rect">
            <a:avLst/>
          </a:prstGeom>
        </p:spPr>
      </p:pic>
      <p:sp>
        <p:nvSpPr>
          <p:cNvPr id="4" name="TextBox 3"/>
          <p:cNvSpPr txBox="1"/>
          <p:nvPr/>
        </p:nvSpPr>
        <p:spPr>
          <a:xfrm>
            <a:off x="448374" y="476468"/>
            <a:ext cx="2957905" cy="1077218"/>
          </a:xfrm>
          <a:prstGeom prst="rect">
            <a:avLst/>
          </a:prstGeom>
          <a:noFill/>
        </p:spPr>
        <p:txBody>
          <a:bodyPr wrap="square" rtlCol="0">
            <a:spAutoFit/>
          </a:bodyPr>
          <a:lstStyle/>
          <a:p>
            <a:r>
              <a:rPr lang="en-US" altLang="zh-CN" dirty="0" err="1">
                <a:solidFill>
                  <a:schemeClr val="bg1"/>
                </a:solidFill>
              </a:rPr>
              <a:t>Tfboys</a:t>
            </a:r>
            <a:r>
              <a:rPr lang="zh-CN" altLang="en-US" dirty="0">
                <a:solidFill>
                  <a:schemeClr val="bg1"/>
                </a:solidFill>
              </a:rPr>
              <a:t> 为什么这么火？</a:t>
            </a:r>
            <a:endParaRPr lang="en-US"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169" y="500625"/>
            <a:ext cx="2870000" cy="2106122"/>
          </a:xfrm>
          <a:prstGeom prst="rect">
            <a:avLst/>
          </a:prstGeom>
        </p:spPr>
      </p:pic>
      <p:sp>
        <p:nvSpPr>
          <p:cNvPr id="6" name="TextBox 5"/>
          <p:cNvSpPr txBox="1"/>
          <p:nvPr/>
        </p:nvSpPr>
        <p:spPr>
          <a:xfrm>
            <a:off x="4054572" y="2837820"/>
            <a:ext cx="3044740" cy="1077218"/>
          </a:xfrm>
          <a:prstGeom prst="rect">
            <a:avLst/>
          </a:prstGeom>
          <a:noFill/>
        </p:spPr>
        <p:txBody>
          <a:bodyPr wrap="square" rtlCol="0">
            <a:spAutoFit/>
          </a:bodyPr>
          <a:lstStyle/>
          <a:p>
            <a:r>
              <a:rPr lang="zh-CN" altLang="en-US" dirty="0">
                <a:solidFill>
                  <a:schemeClr val="bg1"/>
                </a:solidFill>
              </a:rPr>
              <a:t>杨幂刘恺威是不是真离婚了</a:t>
            </a:r>
            <a:r>
              <a:rPr lang="en-US" altLang="zh-CN" dirty="0">
                <a:solidFill>
                  <a:schemeClr val="bg1"/>
                </a:solidFill>
              </a:rPr>
              <a:t>?</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914" y="476468"/>
            <a:ext cx="4505528" cy="1672244"/>
          </a:xfrm>
          <a:prstGeom prst="rect">
            <a:avLst/>
          </a:prstGeom>
        </p:spPr>
      </p:pic>
      <p:sp>
        <p:nvSpPr>
          <p:cNvPr id="8" name="TextBox 7"/>
          <p:cNvSpPr txBox="1"/>
          <p:nvPr/>
        </p:nvSpPr>
        <p:spPr>
          <a:xfrm>
            <a:off x="7233957" y="2215496"/>
            <a:ext cx="4224033" cy="584775"/>
          </a:xfrm>
          <a:prstGeom prst="rect">
            <a:avLst/>
          </a:prstGeom>
          <a:noFill/>
        </p:spPr>
        <p:txBody>
          <a:bodyPr wrap="square" rtlCol="0">
            <a:spAutoFit/>
          </a:bodyPr>
          <a:lstStyle/>
          <a:p>
            <a:r>
              <a:rPr lang="zh-CN" altLang="en-US">
                <a:solidFill>
                  <a:schemeClr val="bg1"/>
                </a:solidFill>
              </a:rPr>
              <a:t>哪些</a:t>
            </a:r>
            <a:r>
              <a:rPr lang="zh-CN" altLang="en-US" dirty="0">
                <a:solidFill>
                  <a:schemeClr val="bg1"/>
                </a:solidFill>
              </a:rPr>
              <a:t>电视剧比较火 ？</a:t>
            </a:r>
            <a:endParaRPr lang="en-US" dirty="0">
              <a:solidFill>
                <a:schemeClr val="bg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87" y="4340357"/>
            <a:ext cx="5651935" cy="2006925"/>
          </a:xfrm>
          <a:prstGeom prst="rect">
            <a:avLst/>
          </a:prstGeom>
        </p:spPr>
      </p:pic>
      <p:sp>
        <p:nvSpPr>
          <p:cNvPr id="10" name="TextBox 9"/>
          <p:cNvSpPr txBox="1"/>
          <p:nvPr/>
        </p:nvSpPr>
        <p:spPr>
          <a:xfrm>
            <a:off x="6139530" y="5762507"/>
            <a:ext cx="4848550" cy="584775"/>
          </a:xfrm>
          <a:prstGeom prst="rect">
            <a:avLst/>
          </a:prstGeom>
          <a:noFill/>
        </p:spPr>
        <p:txBody>
          <a:bodyPr wrap="square" rtlCol="0">
            <a:spAutoFit/>
          </a:bodyPr>
          <a:lstStyle/>
          <a:p>
            <a:r>
              <a:rPr lang="zh-CN" altLang="en-US" dirty="0">
                <a:solidFill>
                  <a:schemeClr val="bg1"/>
                </a:solidFill>
              </a:rPr>
              <a:t>年轻人在打什么游戏？</a:t>
            </a:r>
            <a:endParaRPr lang="en-US" dirty="0">
              <a:solidFill>
                <a:schemeClr val="bg1"/>
              </a:solidFill>
            </a:endParaRPr>
          </a:p>
        </p:txBody>
      </p:sp>
      <p:sp>
        <p:nvSpPr>
          <p:cNvPr id="11" name="TextBox 10"/>
          <p:cNvSpPr txBox="1"/>
          <p:nvPr/>
        </p:nvSpPr>
        <p:spPr>
          <a:xfrm>
            <a:off x="7315914" y="3295542"/>
            <a:ext cx="3044740" cy="584775"/>
          </a:xfrm>
          <a:prstGeom prst="rect">
            <a:avLst/>
          </a:prstGeom>
          <a:noFill/>
        </p:spPr>
        <p:txBody>
          <a:bodyPr wrap="square" rtlCol="0">
            <a:spAutoFit/>
          </a:bodyPr>
          <a:lstStyle/>
          <a:p>
            <a:r>
              <a:rPr lang="zh-CN" altLang="en-US" dirty="0">
                <a:solidFill>
                  <a:schemeClr val="bg1"/>
                </a:solidFill>
              </a:rPr>
              <a:t>电影票房</a:t>
            </a:r>
            <a:endParaRPr lang="en-US" dirty="0">
              <a:solidFill>
                <a:schemeClr val="bg1"/>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459" y="3915038"/>
            <a:ext cx="4053028" cy="1685130"/>
          </a:xfrm>
          <a:prstGeom prst="rect">
            <a:avLst/>
          </a:prstGeom>
        </p:spPr>
      </p:pic>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2" name="Rectangle 1"/>
          <p:cNvSpPr/>
          <p:nvPr/>
        </p:nvSpPr>
        <p:spPr>
          <a:xfrm>
            <a:off x="-1" y="0"/>
            <a:ext cx="3306879" cy="6858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Title 1"/>
          <p:cNvSpPr>
            <a:spLocks noGrp="1"/>
          </p:cNvSpPr>
          <p:nvPr>
            <p:ph type="title"/>
          </p:nvPr>
        </p:nvSpPr>
        <p:spPr>
          <a:xfrm>
            <a:off x="567791" y="2937400"/>
            <a:ext cx="2361690" cy="1325563"/>
          </a:xfrm>
        </p:spPr>
        <p:txBody>
          <a:bodyPr>
            <a:normAutofit/>
          </a:bodyPr>
          <a:lstStyle/>
          <a:p>
            <a:pPr>
              <a:lnSpc>
                <a:spcPct val="100000"/>
              </a:lnSpc>
            </a:pPr>
            <a:r>
              <a:rPr lang="zh-CN" altLang="en-US" sz="3600" b="1" dirty="0">
                <a:solidFill>
                  <a:srgbClr val="4EACB4"/>
                </a:solidFill>
                <a:latin typeface="PingFang SC" charset="-122"/>
                <a:ea typeface="PingFang SC" charset="-122"/>
                <a:cs typeface="PingFang SC" charset="-122"/>
              </a:rPr>
              <a:t>企业画像</a:t>
            </a:r>
            <a:r>
              <a:rPr lang="en-US" altLang="zh-CN" sz="3600" b="1" dirty="0">
                <a:solidFill>
                  <a:srgbClr val="4EACB4"/>
                </a:solidFill>
                <a:latin typeface="PingFang SC" charset="-122"/>
                <a:ea typeface="PingFang SC" charset="-122"/>
                <a:cs typeface="PingFang SC" charset="-122"/>
              </a:rPr>
              <a:t>&amp;</a:t>
            </a:r>
            <a:r>
              <a:rPr lang="zh-CN" altLang="en-US" sz="3600" b="1" dirty="0">
                <a:solidFill>
                  <a:srgbClr val="4EACB4"/>
                </a:solidFill>
                <a:latin typeface="PingFang SC" charset="-122"/>
                <a:ea typeface="PingFang SC" charset="-122"/>
                <a:cs typeface="PingFang SC" charset="-122"/>
              </a:rPr>
              <a:t>风险监测</a:t>
            </a:r>
            <a:endParaRPr lang="en-US" sz="3600" b="1" dirty="0">
              <a:solidFill>
                <a:srgbClr val="4EACB4"/>
              </a:solidFill>
              <a:latin typeface="PingFang SC" charset="-122"/>
              <a:ea typeface="PingFang SC" charset="-122"/>
              <a:cs typeface="PingFang SC" charset="-122"/>
            </a:endParaRPr>
          </a:p>
        </p:txBody>
      </p:sp>
      <p:sp>
        <p:nvSpPr>
          <p:cNvPr id="10" name="Rectangle 9"/>
          <p:cNvSpPr/>
          <p:nvPr/>
        </p:nvSpPr>
        <p:spPr>
          <a:xfrm>
            <a:off x="497709" y="4738379"/>
            <a:ext cx="2655216" cy="1094467"/>
          </a:xfrm>
          <a:prstGeom prst="rect">
            <a:avLst/>
          </a:prstGeom>
        </p:spPr>
        <p:txBody>
          <a:bodyPr wrap="square">
            <a:spAutoFit/>
          </a:bodyPr>
          <a:lstStyle/>
          <a:p>
            <a:pPr>
              <a:lnSpc>
                <a:spcPct val="90000"/>
              </a:lnSpc>
            </a:pPr>
            <a:r>
              <a:rPr lang="zh-CN" altLang="en-US" sz="1800" dirty="0">
                <a:solidFill>
                  <a:srgbClr val="2D2D3D"/>
                </a:solidFill>
                <a:latin typeface="PingFang SC Regular" charset="-122"/>
                <a:ea typeface="PingFang SC Regular" charset="-122"/>
                <a:cs typeface="PingFang SC Regular" charset="-122"/>
              </a:rPr>
              <a:t>监控信用债券发行主体、行业、核心关联人物；将债券信息结构化，进行债务违约预警</a:t>
            </a:r>
            <a:endParaRPr lang="en-US" altLang="zh-CN" sz="1800" dirty="0">
              <a:solidFill>
                <a:srgbClr val="2D2D3D"/>
              </a:solidFill>
              <a:latin typeface="PingFang SC Regular" charset="-122"/>
              <a:ea typeface="PingFang SC Regular" charset="-122"/>
              <a:cs typeface="PingFang SC Regular" charset="-122"/>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7709" y="484178"/>
            <a:ext cx="1565843" cy="1565843"/>
          </a:xfrm>
          <a:prstGeom prst="rect">
            <a:avLst/>
          </a:prstGeom>
        </p:spPr>
      </p:pic>
      <p:sp>
        <p:nvSpPr>
          <p:cNvPr id="9" name="TextBox 8"/>
          <p:cNvSpPr txBox="1"/>
          <p:nvPr/>
        </p:nvSpPr>
        <p:spPr>
          <a:xfrm>
            <a:off x="3477418" y="647699"/>
            <a:ext cx="1656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zh-CN" altLang="en-US" sz="1800" b="0" dirty="0">
                <a:solidFill>
                  <a:srgbClr val="FFFFFF"/>
                </a:solidFill>
                <a:latin typeface="PingFang SC Regular" charset="-122"/>
                <a:ea typeface="PingFang SC Regular" charset="-122"/>
                <a:cs typeface="PingFang SC Regular" charset="-122"/>
              </a:rPr>
              <a:t>财经媒体</a:t>
            </a:r>
            <a:endParaRPr lang="en-US" sz="1800" b="0" dirty="0">
              <a:solidFill>
                <a:srgbClr val="FFFFFF"/>
              </a:solidFill>
              <a:latin typeface="PingFang SC Regular" charset="-122"/>
              <a:ea typeface="PingFang SC Regular" charset="-122"/>
              <a:cs typeface="PingFang SC Regular" charset="-122"/>
            </a:endParaRPr>
          </a:p>
        </p:txBody>
      </p:sp>
      <p:sp>
        <p:nvSpPr>
          <p:cNvPr id="11" name="TextBox 10"/>
          <p:cNvSpPr txBox="1"/>
          <p:nvPr/>
        </p:nvSpPr>
        <p:spPr>
          <a:xfrm>
            <a:off x="3477418" y="990002"/>
            <a:ext cx="1656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zh-CN" altLang="en-US" sz="1800" b="0" dirty="0">
                <a:solidFill>
                  <a:srgbClr val="FFFFFF"/>
                </a:solidFill>
                <a:latin typeface="PingFang SC Regular" charset="-122"/>
                <a:ea typeface="PingFang SC Regular" charset="-122"/>
                <a:cs typeface="PingFang SC Regular" charset="-122"/>
              </a:rPr>
              <a:t>财经论坛</a:t>
            </a:r>
            <a:endParaRPr lang="en-US" sz="1800" b="0" dirty="0">
              <a:solidFill>
                <a:srgbClr val="FFFFFF"/>
              </a:solidFill>
              <a:latin typeface="PingFang SC Regular" charset="-122"/>
              <a:ea typeface="PingFang SC Regular" charset="-122"/>
              <a:cs typeface="PingFang SC Regular" charset="-122"/>
            </a:endParaRPr>
          </a:p>
        </p:txBody>
      </p:sp>
      <p:sp>
        <p:nvSpPr>
          <p:cNvPr id="13" name="TextBox 12"/>
          <p:cNvSpPr txBox="1"/>
          <p:nvPr/>
        </p:nvSpPr>
        <p:spPr>
          <a:xfrm>
            <a:off x="3477418" y="3043820"/>
            <a:ext cx="1656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zh-CN" altLang="en-US" sz="1800" b="0" dirty="0">
                <a:solidFill>
                  <a:srgbClr val="FFFFFF"/>
                </a:solidFill>
                <a:latin typeface="PingFang SC Regular" charset="-122"/>
                <a:ea typeface="PingFang SC Regular" charset="-122"/>
                <a:cs typeface="PingFang SC Regular" charset="-122"/>
              </a:rPr>
              <a:t>博客</a:t>
            </a:r>
            <a:endParaRPr lang="en-US" sz="1800" b="0" dirty="0">
              <a:solidFill>
                <a:srgbClr val="FFFFFF"/>
              </a:solidFill>
              <a:latin typeface="PingFang SC Regular" charset="-122"/>
              <a:ea typeface="PingFang SC Regular" charset="-122"/>
              <a:cs typeface="PingFang SC Regular" charset="-122"/>
            </a:endParaRPr>
          </a:p>
        </p:txBody>
      </p:sp>
      <p:sp>
        <p:nvSpPr>
          <p:cNvPr id="15" name="TextBox 14"/>
          <p:cNvSpPr txBox="1"/>
          <p:nvPr/>
        </p:nvSpPr>
        <p:spPr>
          <a:xfrm>
            <a:off x="3477418" y="2359214"/>
            <a:ext cx="1656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zh-CN" altLang="en-US" sz="1800" b="0" dirty="0">
                <a:solidFill>
                  <a:srgbClr val="FFFFFF"/>
                </a:solidFill>
                <a:latin typeface="PingFang SC Regular" charset="-122"/>
                <a:ea typeface="PingFang SC Regular" charset="-122"/>
                <a:cs typeface="PingFang SC Regular" charset="-122"/>
              </a:rPr>
              <a:t>各公司公告</a:t>
            </a:r>
            <a:endParaRPr lang="en-US" sz="1800" b="0" dirty="0">
              <a:solidFill>
                <a:srgbClr val="FFFFFF"/>
              </a:solidFill>
              <a:latin typeface="PingFang SC Regular" charset="-122"/>
              <a:ea typeface="PingFang SC Regular" charset="-122"/>
              <a:cs typeface="PingFang SC Regular" charset="-122"/>
            </a:endParaRPr>
          </a:p>
        </p:txBody>
      </p:sp>
      <p:sp>
        <p:nvSpPr>
          <p:cNvPr id="18" name="TextBox 17"/>
          <p:cNvSpPr txBox="1"/>
          <p:nvPr/>
        </p:nvSpPr>
        <p:spPr>
          <a:xfrm>
            <a:off x="3327503" y="1674608"/>
            <a:ext cx="18061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zh-CN" altLang="en-US" sz="1800" b="0" dirty="0">
                <a:solidFill>
                  <a:srgbClr val="FFFFFF"/>
                </a:solidFill>
                <a:latin typeface="PingFang SC Regular" charset="-122"/>
                <a:ea typeface="PingFang SC Regular" charset="-122"/>
                <a:cs typeface="PingFang SC Regular" charset="-122"/>
              </a:rPr>
              <a:t>机构自有数据库</a:t>
            </a:r>
            <a:endParaRPr lang="en-US" sz="1800" b="0" dirty="0">
              <a:solidFill>
                <a:srgbClr val="FFFFFF"/>
              </a:solidFill>
              <a:latin typeface="PingFang SC Regular" charset="-122"/>
              <a:ea typeface="PingFang SC Regular" charset="-122"/>
              <a:cs typeface="PingFang SC Regular" charset="-122"/>
            </a:endParaRPr>
          </a:p>
        </p:txBody>
      </p:sp>
      <p:sp>
        <p:nvSpPr>
          <p:cNvPr id="19" name="TextBox 18"/>
          <p:cNvSpPr txBox="1"/>
          <p:nvPr/>
        </p:nvSpPr>
        <p:spPr>
          <a:xfrm>
            <a:off x="3477418" y="1332305"/>
            <a:ext cx="1656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zh-CN" altLang="en-US" sz="1800" b="0" dirty="0">
                <a:solidFill>
                  <a:srgbClr val="FFFFFF"/>
                </a:solidFill>
                <a:latin typeface="PingFang SC Regular" charset="-122"/>
                <a:ea typeface="PingFang SC Regular" charset="-122"/>
                <a:cs typeface="PingFang SC Regular" charset="-122"/>
              </a:rPr>
              <a:t>地方平面媒体</a:t>
            </a:r>
            <a:endParaRPr lang="en-US" sz="1800" b="0" dirty="0">
              <a:solidFill>
                <a:srgbClr val="FFFFFF"/>
              </a:solidFill>
              <a:latin typeface="PingFang SC Regular" charset="-122"/>
              <a:ea typeface="PingFang SC Regular" charset="-122"/>
              <a:cs typeface="PingFang SC Regular" charset="-122"/>
            </a:endParaRPr>
          </a:p>
        </p:txBody>
      </p:sp>
      <p:sp>
        <p:nvSpPr>
          <p:cNvPr id="20" name="TextBox 19"/>
          <p:cNvSpPr txBox="1"/>
          <p:nvPr/>
        </p:nvSpPr>
        <p:spPr>
          <a:xfrm>
            <a:off x="3477418" y="2701517"/>
            <a:ext cx="1656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zh-CN" altLang="en-US" sz="1800" b="0" dirty="0">
                <a:solidFill>
                  <a:srgbClr val="FFFFFF"/>
                </a:solidFill>
                <a:latin typeface="PingFang SC Regular" charset="-122"/>
                <a:ea typeface="PingFang SC Regular" charset="-122"/>
                <a:cs typeface="PingFang SC Regular" charset="-122"/>
              </a:rPr>
              <a:t>微信公众号</a:t>
            </a:r>
            <a:endParaRPr lang="en-US" sz="1800" b="0" dirty="0">
              <a:solidFill>
                <a:srgbClr val="FFFFFF"/>
              </a:solidFill>
              <a:latin typeface="PingFang SC Regular" charset="-122"/>
              <a:ea typeface="PingFang SC Regular" charset="-122"/>
              <a:cs typeface="PingFang SC Regular" charset="-122"/>
            </a:endParaRPr>
          </a:p>
        </p:txBody>
      </p:sp>
      <p:sp>
        <p:nvSpPr>
          <p:cNvPr id="21" name="TextBox 20"/>
          <p:cNvSpPr txBox="1"/>
          <p:nvPr/>
        </p:nvSpPr>
        <p:spPr>
          <a:xfrm>
            <a:off x="3477418" y="2016911"/>
            <a:ext cx="1656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zh-CN" altLang="en-US" sz="1800" b="0" dirty="0">
                <a:solidFill>
                  <a:srgbClr val="FFFFFF"/>
                </a:solidFill>
                <a:latin typeface="PingFang SC Regular" charset="-122"/>
                <a:ea typeface="PingFang SC Regular" charset="-122"/>
                <a:cs typeface="PingFang SC Regular" charset="-122"/>
              </a:rPr>
              <a:t>特定行业网站</a:t>
            </a:r>
            <a:endParaRPr lang="en-US" sz="1800" b="0" dirty="0">
              <a:solidFill>
                <a:srgbClr val="FFFFFF"/>
              </a:solidFill>
              <a:latin typeface="PingFang SC Regular" charset="-122"/>
              <a:ea typeface="PingFang SC Regular" charset="-122"/>
              <a:cs typeface="PingFang SC Regular" charset="-122"/>
            </a:endParaRPr>
          </a:p>
        </p:txBody>
      </p:sp>
      <p:sp>
        <p:nvSpPr>
          <p:cNvPr id="22" name="TextBox 21"/>
          <p:cNvSpPr txBox="1"/>
          <p:nvPr/>
        </p:nvSpPr>
        <p:spPr>
          <a:xfrm>
            <a:off x="3456794" y="4033310"/>
            <a:ext cx="1656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r"/>
            <a:r>
              <a:rPr lang="en-US" sz="1800" b="0" dirty="0">
                <a:solidFill>
                  <a:srgbClr val="FFFFFF"/>
                </a:solidFill>
                <a:latin typeface="PingFang SC Regular" charset="-122"/>
                <a:ea typeface="PingFang SC Regular" charset="-122"/>
                <a:cs typeface="PingFang SC Regular" charset="-122"/>
              </a:rPr>
              <a:t>……</a:t>
            </a:r>
            <a:endParaRPr lang="en-US" sz="1800" b="0" dirty="0">
              <a:solidFill>
                <a:srgbClr val="FFFFFF"/>
              </a:solidFill>
              <a:latin typeface="PingFang SC Regular" charset="-122"/>
              <a:ea typeface="PingFang SC Regular" charset="-122"/>
              <a:cs typeface="PingFang SC Regular" charset="-122"/>
            </a:endParaRPr>
          </a:p>
        </p:txBody>
      </p:sp>
      <p:sp>
        <p:nvSpPr>
          <p:cNvPr id="23" name="TextBox 22"/>
          <p:cNvSpPr txBox="1"/>
          <p:nvPr/>
        </p:nvSpPr>
        <p:spPr>
          <a:xfrm>
            <a:off x="6340967" y="2440616"/>
            <a:ext cx="8104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400" dirty="0">
                <a:solidFill>
                  <a:srgbClr val="4EACB4"/>
                </a:solidFill>
                <a:latin typeface="PingFang SC Regular" charset="-122"/>
                <a:ea typeface="PingFang SC Regular" charset="-122"/>
                <a:cs typeface="PingFang SC Regular" charset="-122"/>
              </a:rPr>
              <a:t>实体识别</a:t>
            </a:r>
            <a:endParaRPr lang="en-US" sz="1400" dirty="0">
              <a:solidFill>
                <a:srgbClr val="4EACB4"/>
              </a:solidFill>
              <a:latin typeface="PingFang SC Regular" charset="-122"/>
              <a:ea typeface="PingFang SC Regular" charset="-122"/>
              <a:cs typeface="PingFang SC Regular" charset="-122"/>
            </a:endParaRPr>
          </a:p>
        </p:txBody>
      </p:sp>
      <p:sp>
        <p:nvSpPr>
          <p:cNvPr id="24" name="TextBox 23"/>
          <p:cNvSpPr txBox="1"/>
          <p:nvPr/>
        </p:nvSpPr>
        <p:spPr>
          <a:xfrm>
            <a:off x="7312522" y="2440616"/>
            <a:ext cx="134908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400" dirty="0">
                <a:solidFill>
                  <a:srgbClr val="4EACB4"/>
                </a:solidFill>
                <a:latin typeface="PingFang SC Regular" charset="-122"/>
                <a:ea typeface="PingFang SC Regular" charset="-122"/>
                <a:cs typeface="PingFang SC Regular" charset="-122"/>
              </a:rPr>
              <a:t>文本分类和聚类</a:t>
            </a:r>
            <a:endParaRPr lang="en-US" sz="1400" dirty="0">
              <a:solidFill>
                <a:srgbClr val="4EACB4"/>
              </a:solidFill>
              <a:latin typeface="PingFang SC Regular" charset="-122"/>
              <a:ea typeface="PingFang SC Regular" charset="-122"/>
              <a:cs typeface="PingFang SC Regular" charset="-122"/>
            </a:endParaRPr>
          </a:p>
        </p:txBody>
      </p:sp>
      <p:sp>
        <p:nvSpPr>
          <p:cNvPr id="25" name="TextBox 24"/>
          <p:cNvSpPr txBox="1"/>
          <p:nvPr/>
        </p:nvSpPr>
        <p:spPr>
          <a:xfrm>
            <a:off x="6141618" y="2871716"/>
            <a:ext cx="8104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400" dirty="0">
                <a:solidFill>
                  <a:srgbClr val="4EACB4"/>
                </a:solidFill>
                <a:latin typeface="PingFang SC Regular" charset="-122"/>
                <a:ea typeface="PingFang SC Regular" charset="-122"/>
                <a:cs typeface="PingFang SC Regular" charset="-122"/>
              </a:rPr>
              <a:t>语义分析</a:t>
            </a:r>
            <a:endParaRPr lang="en-US" sz="1400" dirty="0">
              <a:solidFill>
                <a:srgbClr val="4EACB4"/>
              </a:solidFill>
              <a:latin typeface="PingFang SC Regular" charset="-122"/>
              <a:ea typeface="PingFang SC Regular" charset="-122"/>
              <a:cs typeface="PingFang SC Regular" charset="-122"/>
            </a:endParaRPr>
          </a:p>
        </p:txBody>
      </p:sp>
      <p:sp>
        <p:nvSpPr>
          <p:cNvPr id="26" name="TextBox 25"/>
          <p:cNvSpPr txBox="1"/>
          <p:nvPr/>
        </p:nvSpPr>
        <p:spPr>
          <a:xfrm>
            <a:off x="8211561" y="2871716"/>
            <a:ext cx="8104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400" dirty="0">
                <a:solidFill>
                  <a:srgbClr val="4EACB4"/>
                </a:solidFill>
                <a:latin typeface="PingFang SC Regular" charset="-122"/>
                <a:ea typeface="PingFang SC Regular" charset="-122"/>
                <a:cs typeface="PingFang SC Regular" charset="-122"/>
              </a:rPr>
              <a:t>情感分析</a:t>
            </a:r>
            <a:endParaRPr lang="en-US" sz="1400" dirty="0">
              <a:solidFill>
                <a:srgbClr val="4EACB4"/>
              </a:solidFill>
              <a:latin typeface="PingFang SC Regular" charset="-122"/>
              <a:ea typeface="PingFang SC Regular" charset="-122"/>
              <a:cs typeface="PingFang SC Regular" charset="-122"/>
            </a:endParaRPr>
          </a:p>
        </p:txBody>
      </p:sp>
      <p:sp>
        <p:nvSpPr>
          <p:cNvPr id="27" name="TextBox 26"/>
          <p:cNvSpPr txBox="1"/>
          <p:nvPr/>
        </p:nvSpPr>
        <p:spPr>
          <a:xfrm>
            <a:off x="7176589" y="2871716"/>
            <a:ext cx="8104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400" dirty="0">
                <a:solidFill>
                  <a:srgbClr val="4EACB4"/>
                </a:solidFill>
                <a:latin typeface="PingFang SC Regular" charset="-122"/>
                <a:ea typeface="PingFang SC Regular" charset="-122"/>
                <a:cs typeface="PingFang SC Regular" charset="-122"/>
              </a:rPr>
              <a:t>信息抽取</a:t>
            </a:r>
            <a:endParaRPr lang="en-US" sz="1400" dirty="0">
              <a:solidFill>
                <a:srgbClr val="4EACB4"/>
              </a:solidFill>
              <a:latin typeface="PingFang SC Regular" charset="-122"/>
              <a:ea typeface="PingFang SC Regular" charset="-122"/>
              <a:cs typeface="PingFang SC Regular" charset="-122"/>
            </a:endParaRPr>
          </a:p>
        </p:txBody>
      </p:sp>
      <p:sp>
        <p:nvSpPr>
          <p:cNvPr id="28" name="TextBox 27"/>
          <p:cNvSpPr txBox="1"/>
          <p:nvPr/>
        </p:nvSpPr>
        <p:spPr>
          <a:xfrm>
            <a:off x="9840218" y="647699"/>
            <a:ext cx="14773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800" b="0" dirty="0">
                <a:solidFill>
                  <a:srgbClr val="FFFFFF"/>
                </a:solidFill>
                <a:latin typeface="PingFang SC Regular" charset="-122"/>
                <a:ea typeface="PingFang SC Regular" charset="-122"/>
                <a:cs typeface="PingFang SC Regular" charset="-122"/>
              </a:rPr>
              <a:t>企业信息整合</a:t>
            </a:r>
            <a:endParaRPr lang="en-US" sz="1800" b="0" dirty="0">
              <a:solidFill>
                <a:srgbClr val="FFFFFF"/>
              </a:solidFill>
              <a:latin typeface="PingFang SC Regular" charset="-122"/>
              <a:ea typeface="PingFang SC Regular" charset="-122"/>
              <a:cs typeface="PingFang SC Regular" charset="-122"/>
            </a:endParaRPr>
          </a:p>
        </p:txBody>
      </p:sp>
      <p:sp>
        <p:nvSpPr>
          <p:cNvPr id="29" name="TextBox 28"/>
          <p:cNvSpPr txBox="1"/>
          <p:nvPr/>
        </p:nvSpPr>
        <p:spPr>
          <a:xfrm>
            <a:off x="9840218" y="1473364"/>
            <a:ext cx="14773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800" b="0" dirty="0">
                <a:solidFill>
                  <a:srgbClr val="FFFFFF"/>
                </a:solidFill>
                <a:latin typeface="PingFang SC Regular" charset="-122"/>
                <a:ea typeface="PingFang SC Regular" charset="-122"/>
                <a:cs typeface="PingFang SC Regular" charset="-122"/>
              </a:rPr>
              <a:t>负面舆情预警</a:t>
            </a:r>
            <a:endParaRPr lang="en-US" sz="1800" b="0" dirty="0">
              <a:solidFill>
                <a:srgbClr val="FFFFFF"/>
              </a:solidFill>
              <a:latin typeface="PingFang SC Regular" charset="-122"/>
              <a:ea typeface="PingFang SC Regular" charset="-122"/>
              <a:cs typeface="PingFang SC Regular" charset="-122"/>
            </a:endParaRPr>
          </a:p>
        </p:txBody>
      </p:sp>
      <p:sp>
        <p:nvSpPr>
          <p:cNvPr id="30" name="TextBox 29"/>
          <p:cNvSpPr txBox="1"/>
          <p:nvPr/>
        </p:nvSpPr>
        <p:spPr>
          <a:xfrm>
            <a:off x="9840218" y="3124694"/>
            <a:ext cx="170815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800" b="0" dirty="0">
                <a:solidFill>
                  <a:srgbClr val="FFFFFF"/>
                </a:solidFill>
                <a:latin typeface="PingFang SC Regular" charset="-122"/>
                <a:ea typeface="PingFang SC Regular" charset="-122"/>
                <a:cs typeface="PingFang SC Regular" charset="-122"/>
              </a:rPr>
              <a:t>新闻定制和推送</a:t>
            </a:r>
            <a:endParaRPr lang="en-US" sz="1800" b="0" dirty="0">
              <a:solidFill>
                <a:srgbClr val="FFFFFF"/>
              </a:solidFill>
              <a:latin typeface="PingFang SC Regular" charset="-122"/>
              <a:ea typeface="PingFang SC Regular" charset="-122"/>
              <a:cs typeface="PingFang SC Regular" charset="-122"/>
            </a:endParaRPr>
          </a:p>
        </p:txBody>
      </p:sp>
      <p:sp>
        <p:nvSpPr>
          <p:cNvPr id="31" name="TextBox 30"/>
          <p:cNvSpPr txBox="1"/>
          <p:nvPr/>
        </p:nvSpPr>
        <p:spPr>
          <a:xfrm>
            <a:off x="9840218" y="2299029"/>
            <a:ext cx="10156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800" b="0" dirty="0">
                <a:solidFill>
                  <a:srgbClr val="FFFFFF"/>
                </a:solidFill>
                <a:latin typeface="PingFang SC Regular" charset="-122"/>
                <a:ea typeface="PingFang SC Regular" charset="-122"/>
                <a:cs typeface="PingFang SC Regular" charset="-122"/>
              </a:rPr>
              <a:t>专题监测</a:t>
            </a:r>
            <a:endParaRPr lang="en-US" sz="1800" b="0" dirty="0">
              <a:solidFill>
                <a:srgbClr val="FFFFFF"/>
              </a:solidFill>
              <a:latin typeface="PingFang SC Regular" charset="-122"/>
              <a:ea typeface="PingFang SC Regular" charset="-122"/>
              <a:cs typeface="PingFang SC Regular" charset="-122"/>
            </a:endParaRPr>
          </a:p>
        </p:txBody>
      </p:sp>
      <p:sp>
        <p:nvSpPr>
          <p:cNvPr id="32" name="TextBox 31"/>
          <p:cNvSpPr txBox="1"/>
          <p:nvPr/>
        </p:nvSpPr>
        <p:spPr>
          <a:xfrm>
            <a:off x="7324109" y="3262450"/>
            <a:ext cx="45140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1400" dirty="0">
                <a:solidFill>
                  <a:srgbClr val="4EACB4"/>
                </a:solidFill>
                <a:latin typeface="PingFang SC Regular" charset="-122"/>
                <a:ea typeface="PingFang SC Regular" charset="-122"/>
                <a:cs typeface="PingFang SC Regular" charset="-122"/>
              </a:rPr>
              <a:t>……</a:t>
            </a:r>
            <a:endParaRPr lang="en-US" sz="1400" dirty="0">
              <a:solidFill>
                <a:srgbClr val="4EACB4"/>
              </a:solidFill>
              <a:latin typeface="PingFang SC Regular" charset="-122"/>
              <a:ea typeface="PingFang SC Regular" charset="-122"/>
              <a:cs typeface="PingFang SC Regular" charset="-122"/>
            </a:endParaRPr>
          </a:p>
        </p:txBody>
      </p:sp>
      <p:cxnSp>
        <p:nvCxnSpPr>
          <p:cNvPr id="42" name="Elbow Connector 41"/>
          <p:cNvCxnSpPr/>
          <p:nvPr/>
        </p:nvCxnSpPr>
        <p:spPr>
          <a:xfrm flipV="1">
            <a:off x="8387071" y="832364"/>
            <a:ext cx="1453147" cy="830251"/>
          </a:xfrm>
          <a:prstGeom prst="bentConnector3">
            <a:avLst/>
          </a:prstGeom>
          <a:noFill/>
          <a:ln w="12700" cap="flat">
            <a:solidFill>
              <a:schemeClr val="bg1"/>
            </a:solidFill>
            <a:prstDash val="solid"/>
            <a:miter lim="800000"/>
            <a:tailEnd type="triangle" w="lg" len="med"/>
          </a:ln>
          <a:effectLst/>
          <a:sp3d/>
        </p:spPr>
        <p:style>
          <a:lnRef idx="0">
            <a:scrgbClr r="0" g="0" b="0"/>
          </a:lnRef>
          <a:fillRef idx="0">
            <a:scrgbClr r="0" g="0" b="0"/>
          </a:fillRef>
          <a:effectRef idx="0">
            <a:scrgbClr r="0" g="0" b="0"/>
          </a:effectRef>
          <a:fontRef idx="none"/>
        </p:style>
      </p:cxnSp>
      <p:cxnSp>
        <p:nvCxnSpPr>
          <p:cNvPr id="43" name="Elbow Connector 42"/>
          <p:cNvCxnSpPr/>
          <p:nvPr/>
        </p:nvCxnSpPr>
        <p:spPr>
          <a:xfrm flipV="1">
            <a:off x="8387071" y="1658029"/>
            <a:ext cx="1453147" cy="4586"/>
          </a:xfrm>
          <a:prstGeom prst="bentConnector3">
            <a:avLst/>
          </a:prstGeom>
          <a:noFill/>
          <a:ln w="12700" cap="flat">
            <a:solidFill>
              <a:schemeClr val="bg1"/>
            </a:solidFill>
            <a:prstDash val="solid"/>
            <a:miter lim="800000"/>
            <a:tailEnd type="triangle" w="lg" len="med"/>
          </a:ln>
          <a:effectLst/>
          <a:sp3d/>
        </p:spPr>
        <p:style>
          <a:lnRef idx="0">
            <a:scrgbClr r="0" g="0" b="0"/>
          </a:lnRef>
          <a:fillRef idx="0">
            <a:scrgbClr r="0" g="0" b="0"/>
          </a:fillRef>
          <a:effectRef idx="0">
            <a:scrgbClr r="0" g="0" b="0"/>
          </a:effectRef>
          <a:fontRef idx="none"/>
        </p:style>
      </p:cxnSp>
      <p:cxnSp>
        <p:nvCxnSpPr>
          <p:cNvPr id="44" name="Elbow Connector 43"/>
          <p:cNvCxnSpPr/>
          <p:nvPr/>
        </p:nvCxnSpPr>
        <p:spPr>
          <a:xfrm>
            <a:off x="8387071" y="1662615"/>
            <a:ext cx="1453147" cy="821079"/>
          </a:xfrm>
          <a:prstGeom prst="bentConnector3">
            <a:avLst/>
          </a:prstGeom>
          <a:noFill/>
          <a:ln w="12700" cap="flat">
            <a:solidFill>
              <a:schemeClr val="bg1"/>
            </a:solidFill>
            <a:prstDash val="solid"/>
            <a:miter lim="800000"/>
            <a:tailEnd type="triangle" w="lg" len="med"/>
          </a:ln>
          <a:effectLst/>
          <a:sp3d/>
        </p:spPr>
        <p:style>
          <a:lnRef idx="0">
            <a:scrgbClr r="0" g="0" b="0"/>
          </a:lnRef>
          <a:fillRef idx="0">
            <a:scrgbClr r="0" g="0" b="0"/>
          </a:fillRef>
          <a:effectRef idx="0">
            <a:scrgbClr r="0" g="0" b="0"/>
          </a:effectRef>
          <a:fontRef idx="none"/>
        </p:style>
      </p:cxnSp>
      <p:cxnSp>
        <p:nvCxnSpPr>
          <p:cNvPr id="45" name="Elbow Connector 44"/>
          <p:cNvCxnSpPr/>
          <p:nvPr/>
        </p:nvCxnSpPr>
        <p:spPr>
          <a:xfrm>
            <a:off x="8387071" y="1662615"/>
            <a:ext cx="1453147" cy="1646744"/>
          </a:xfrm>
          <a:prstGeom prst="bentConnector3">
            <a:avLst/>
          </a:prstGeom>
          <a:noFill/>
          <a:ln w="12700" cap="flat">
            <a:solidFill>
              <a:schemeClr val="bg1"/>
            </a:solidFill>
            <a:prstDash val="solid"/>
            <a:miter lim="800000"/>
            <a:tailEnd type="triangle" w="lg" len="med"/>
          </a:ln>
          <a:effectLst/>
          <a:sp3d/>
        </p:spPr>
        <p:style>
          <a:lnRef idx="0">
            <a:scrgbClr r="0" g="0" b="0"/>
          </a:lnRef>
          <a:fillRef idx="0">
            <a:scrgbClr r="0" g="0" b="0"/>
          </a:fillRef>
          <a:effectRef idx="0">
            <a:scrgbClr r="0" g="0" b="0"/>
          </a:effectRef>
          <a:fontRef idx="none"/>
        </p:style>
      </p:cxnSp>
      <p:sp>
        <p:nvSpPr>
          <p:cNvPr id="46" name="Rectangle 45"/>
          <p:cNvSpPr/>
          <p:nvPr/>
        </p:nvSpPr>
        <p:spPr>
          <a:xfrm>
            <a:off x="7871067" y="5140349"/>
            <a:ext cx="3938303" cy="1384995"/>
          </a:xfrm>
          <a:prstGeom prst="rect">
            <a:avLst/>
          </a:prstGeom>
        </p:spPr>
        <p:txBody>
          <a:bodyPr wrap="square">
            <a:spAutoFit/>
          </a:bodyPr>
          <a:lstStyle/>
          <a:p>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10</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月</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30</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日晚间，丹东港集团发布公告称，该公司发行的</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2014 </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年度第一期中期票据（债券简称：</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14 </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丹东港 </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MTN001</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，债券代码：</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101473011</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）应于 </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2017 </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年 </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10 </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月</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30 </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日付息及兑付回售部分本金，截至付息</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兑付日终，该公司只向托管机构划付应付利息 </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5860 </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万元，尚未能按照约定将“</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14 </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丹东港 </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MTN001”</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的回售部分本金按时足额划至托管机构，出现了本金的实质违约。</a:t>
            </a:r>
            <a:endParaRPr lang="en-US" sz="1200" b="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7" name="TextBox 46"/>
          <p:cNvSpPr txBox="1"/>
          <p:nvPr/>
        </p:nvSpPr>
        <p:spPr>
          <a:xfrm>
            <a:off x="5177501" y="4635229"/>
            <a:ext cx="1660670" cy="307777"/>
          </a:xfrm>
          <a:prstGeom prst="rect">
            <a:avLst/>
          </a:prstGeom>
          <a:noFill/>
        </p:spPr>
        <p:txBody>
          <a:bodyPr wrap="square" rtlCol="0">
            <a:spAutoFit/>
          </a:bodyPr>
          <a:lstStyle/>
          <a:p>
            <a:r>
              <a:rPr lang="zh-CN" altLang="en-US" sz="1400" dirty="0">
                <a:solidFill>
                  <a:srgbClr val="FFFFFF"/>
                </a:solidFill>
                <a:latin typeface="微软雅黑" panose="020B0503020204020204" charset="-122"/>
                <a:ea typeface="微软雅黑" panose="020B0503020204020204" charset="-122"/>
                <a:cs typeface="微软雅黑" panose="020B0503020204020204" charset="-122"/>
              </a:rPr>
              <a:t>事件提取（</a:t>
            </a:r>
            <a:r>
              <a:rPr lang="en-US" altLang="zh-CN" sz="1400" dirty="0">
                <a:solidFill>
                  <a:srgbClr val="FFFFFF"/>
                </a:solidFill>
                <a:latin typeface="微软雅黑" panose="020B0503020204020204" charset="-122"/>
                <a:ea typeface="微软雅黑" panose="020B0503020204020204" charset="-122"/>
                <a:cs typeface="微软雅黑" panose="020B0503020204020204" charset="-122"/>
              </a:rPr>
              <a:t>NLP</a:t>
            </a:r>
            <a:r>
              <a:rPr lang="zh-CN" altLang="en-US" sz="1400" dirty="0">
                <a:solidFill>
                  <a:srgbClr val="FFFFFF"/>
                </a:solidFill>
                <a:latin typeface="微软雅黑" panose="020B0503020204020204" charset="-122"/>
                <a:ea typeface="微软雅黑" panose="020B0503020204020204" charset="-122"/>
                <a:cs typeface="微软雅黑" panose="020B0503020204020204" charset="-122"/>
              </a:rPr>
              <a:t>）</a:t>
            </a:r>
            <a:endParaRPr lang="en-US" sz="140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8" name="Rectangle 47"/>
          <p:cNvSpPr/>
          <p:nvPr/>
        </p:nvSpPr>
        <p:spPr>
          <a:xfrm>
            <a:off x="4414940" y="5110730"/>
            <a:ext cx="3185791" cy="1384995"/>
          </a:xfrm>
          <a:prstGeom prst="rect">
            <a:avLst/>
          </a:prstGeom>
        </p:spPr>
        <p:txBody>
          <a:bodyPr wrap="square">
            <a:spAutoFit/>
          </a:bodyPr>
          <a:lstStyle/>
          <a:p>
            <a:pPr marL="285750" indent="-285750">
              <a:buFont typeface="Arial" panose="020B0604020202020204" pitchFamily="34" charset="0"/>
              <a:buChar char="•"/>
            </a:pP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辽宁省第十二届全国人民代表大会确定有</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45</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名代表因为拉票贿选无效，丹东港实际控制人王文良位列其中。</a:t>
            </a:r>
            <a:endParaRPr lang="en-US" altLang="zh-CN" sz="1200" b="0" dirty="0">
              <a:solidFill>
                <a:srgbClr val="FFFFFF"/>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未来集疏运条件改善的带动下，公司整体货物和集装箱吞吐量仍将继续增长。</a:t>
            </a:r>
            <a:endParaRPr lang="en-US" altLang="zh-CN" sz="1200" b="0" dirty="0">
              <a:solidFill>
                <a:srgbClr val="FFFFFF"/>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微博 </a:t>
            </a:r>
            <a:r>
              <a:rPr lang="en-US" altLang="zh-CN" sz="1200" b="0" dirty="0">
                <a:solidFill>
                  <a:srgbClr val="FFFFFF"/>
                </a:solidFill>
                <a:latin typeface="微软雅黑" panose="020B0503020204020204" charset="-122"/>
                <a:ea typeface="微软雅黑" panose="020B0503020204020204" charset="-122"/>
                <a:cs typeface="微软雅黑" panose="020B0503020204020204" charset="-122"/>
              </a:rPr>
              <a:t>-</a:t>
            </a:r>
            <a:r>
              <a:rPr lang="zh-CN" altLang="en-US" sz="1200" b="0" dirty="0">
                <a:solidFill>
                  <a:srgbClr val="FFFFFF"/>
                </a:solidFill>
                <a:latin typeface="微软雅黑" panose="020B0503020204020204" charset="-122"/>
                <a:ea typeface="微软雅黑" panose="020B0503020204020204" charset="-122"/>
                <a:cs typeface="微软雅黑" panose="020B0503020204020204" charset="-122"/>
              </a:rPr>
              <a:t>丹东港员工揭露工资拖欠。</a:t>
            </a:r>
            <a:endParaRPr lang="en-US" altLang="zh-CN" sz="1200" b="0" dirty="0">
              <a:solidFill>
                <a:srgbClr val="FFFFFF"/>
              </a:solidFill>
              <a:latin typeface="微软雅黑" panose="020B0503020204020204" charset="-122"/>
              <a:ea typeface="微软雅黑" panose="020B0503020204020204" charset="-122"/>
              <a:cs typeface="微软雅黑" panose="020B0503020204020204" charset="-122"/>
            </a:endParaRPr>
          </a:p>
          <a:p>
            <a:pPr marL="285750" indent="-285750">
              <a:buFont typeface="Arial" panose="020B0604020202020204" pitchFamily="34" charset="0"/>
              <a:buChar char="•"/>
            </a:pPr>
            <a:r>
              <a:rPr lang="en-US" sz="1200" b="0" dirty="0">
                <a:solidFill>
                  <a:srgbClr val="FFFFFF"/>
                </a:solidFill>
                <a:latin typeface="微软雅黑" panose="020B0503020204020204" charset="-122"/>
                <a:ea typeface="微软雅黑" panose="020B0503020204020204" charset="-122"/>
                <a:cs typeface="微软雅黑" panose="020B0503020204020204" charset="-122"/>
              </a:rPr>
              <a:t>……</a:t>
            </a:r>
            <a:endParaRPr lang="en-US" sz="1200" b="0" dirty="0">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9" name="TextBox 48"/>
          <p:cNvSpPr txBox="1"/>
          <p:nvPr/>
        </p:nvSpPr>
        <p:spPr>
          <a:xfrm>
            <a:off x="10190379" y="4635229"/>
            <a:ext cx="1910730" cy="307777"/>
          </a:xfrm>
          <a:prstGeom prst="rect">
            <a:avLst/>
          </a:prstGeom>
          <a:noFill/>
        </p:spPr>
        <p:txBody>
          <a:bodyPr wrap="square" rtlCol="0">
            <a:spAutoFit/>
          </a:bodyPr>
          <a:lstStyle>
            <a:defPPr>
              <a:defRPr lang="en-US"/>
            </a:defPPr>
            <a:lvl1pPr>
              <a:defRPr sz="2300" b="1">
                <a:solidFill>
                  <a:srgbClr val="1669BE"/>
                </a:solidFill>
                <a:latin typeface="微软雅黑" panose="020B0503020204020204" charset="-122"/>
                <a:ea typeface="微软雅黑" panose="020B0503020204020204" charset="-122"/>
                <a:cs typeface="微软雅黑" panose="020B0503020204020204" charset="-122"/>
              </a:defRPr>
            </a:lvl1pPr>
          </a:lstStyle>
          <a:p>
            <a:r>
              <a:rPr lang="zh-CN" altLang="en-US" sz="1400" dirty="0">
                <a:solidFill>
                  <a:srgbClr val="FFFFFF"/>
                </a:solidFill>
              </a:rPr>
              <a:t>丹东港违约</a:t>
            </a:r>
            <a:endParaRPr lang="en-US" sz="1400" dirty="0">
              <a:solidFill>
                <a:srgbClr val="FFFFFF"/>
              </a:solidFill>
            </a:endParaRPr>
          </a:p>
        </p:txBody>
      </p:sp>
      <p:sp>
        <p:nvSpPr>
          <p:cNvPr id="50" name="TextBox 49"/>
          <p:cNvSpPr txBox="1"/>
          <p:nvPr/>
        </p:nvSpPr>
        <p:spPr>
          <a:xfrm>
            <a:off x="7502473" y="4500299"/>
            <a:ext cx="1838833" cy="307777"/>
          </a:xfrm>
          <a:prstGeom prst="rect">
            <a:avLst/>
          </a:prstGeom>
          <a:noFill/>
        </p:spPr>
        <p:txBody>
          <a:bodyPr wrap="square" rtlCol="0">
            <a:spAutoFit/>
          </a:bodyPr>
          <a:lstStyle/>
          <a:p>
            <a:r>
              <a:rPr lang="zh-CN" altLang="en-US" sz="1400" dirty="0">
                <a:solidFill>
                  <a:srgbClr val="FFFFFF"/>
                </a:solidFill>
                <a:latin typeface="微软雅黑" panose="020B0503020204020204" charset="-122"/>
                <a:ea typeface="微软雅黑" panose="020B0503020204020204" charset="-122"/>
                <a:cs typeface="微软雅黑" panose="020B0503020204020204" charset="-122"/>
              </a:rPr>
              <a:t>违约相关性分析</a:t>
            </a:r>
            <a:endParaRPr lang="en-US" sz="1400" dirty="0">
              <a:solidFill>
                <a:srgbClr val="FFFFFF"/>
              </a:solidFill>
              <a:latin typeface="微软雅黑" panose="020B0503020204020204" charset="-122"/>
              <a:ea typeface="微软雅黑" panose="020B0503020204020204" charset="-122"/>
              <a:cs typeface="微软雅黑" panose="020B0503020204020204" charset="-122"/>
            </a:endParaRPr>
          </a:p>
        </p:txBody>
      </p:sp>
      <p:cxnSp>
        <p:nvCxnSpPr>
          <p:cNvPr id="51" name="Straight Arrow Connector 50"/>
          <p:cNvCxnSpPr/>
          <p:nvPr/>
        </p:nvCxnSpPr>
        <p:spPr>
          <a:xfrm>
            <a:off x="6838171" y="4789118"/>
            <a:ext cx="3002047"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856627" y="4635229"/>
            <a:ext cx="900016" cy="307777"/>
          </a:xfrm>
          <a:prstGeom prst="rect">
            <a:avLst/>
          </a:prstGeom>
          <a:noFill/>
        </p:spPr>
        <p:txBody>
          <a:bodyPr wrap="square" rtlCol="0">
            <a:spAutoFit/>
          </a:bodyPr>
          <a:lstStyle/>
          <a:p>
            <a:r>
              <a:rPr lang="zh-CN" altLang="en-US" sz="1400" dirty="0">
                <a:solidFill>
                  <a:srgbClr val="FFFFFF"/>
                </a:solidFill>
                <a:latin typeface="微软雅黑" panose="020B0503020204020204" charset="-122"/>
                <a:ea typeface="微软雅黑" panose="020B0503020204020204" charset="-122"/>
                <a:cs typeface="微软雅黑" panose="020B0503020204020204" charset="-122"/>
              </a:rPr>
              <a:t>全网监控</a:t>
            </a:r>
            <a:endParaRPr lang="en-US" sz="1400" dirty="0">
              <a:solidFill>
                <a:srgbClr val="FFFFFF"/>
              </a:solidFill>
              <a:latin typeface="微软雅黑" panose="020B0503020204020204" charset="-122"/>
              <a:ea typeface="微软雅黑" panose="020B0503020204020204" charset="-122"/>
              <a:cs typeface="微软雅黑" panose="020B0503020204020204" charset="-122"/>
            </a:endParaRPr>
          </a:p>
        </p:txBody>
      </p:sp>
      <p:cxnSp>
        <p:nvCxnSpPr>
          <p:cNvPr id="53" name="Straight Arrow Connector 52"/>
          <p:cNvCxnSpPr/>
          <p:nvPr/>
        </p:nvCxnSpPr>
        <p:spPr>
          <a:xfrm>
            <a:off x="4756643" y="4789118"/>
            <a:ext cx="420858"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Slide Number Placeholder 7"/>
          <p:cNvSpPr>
            <a:spLocks noGrp="1"/>
          </p:cNvSpPr>
          <p:nvPr>
            <p:ph type="sldNum" sz="quarter" idx="2"/>
          </p:nvPr>
        </p:nvSpPr>
        <p:spPr>
          <a:xfrm>
            <a:off x="12784233" y="6138505"/>
            <a:ext cx="249425" cy="276999"/>
          </a:xfrm>
        </p:spPr>
        <p:txBody>
          <a:bodyPr/>
          <a:lstStyle/>
          <a:p>
            <a:r>
              <a:rPr lang="en-US" altLang="zh-CN" dirty="0">
                <a:solidFill>
                  <a:srgbClr val="FFFFFF"/>
                </a:solidFill>
              </a:rPr>
              <a:t>25</a:t>
            </a:r>
            <a:endParaRPr lang="uk-UA" dirty="0">
              <a:solidFill>
                <a:srgbClr val="FFFFFF"/>
              </a:solidFill>
            </a:endParaRPr>
          </a:p>
        </p:txBody>
      </p:sp>
      <p:cxnSp>
        <p:nvCxnSpPr>
          <p:cNvPr id="4" name="Elbow Connector 3"/>
          <p:cNvCxnSpPr>
            <a:stCxn id="9" idx="3"/>
          </p:cNvCxnSpPr>
          <p:nvPr/>
        </p:nvCxnSpPr>
        <p:spPr>
          <a:xfrm>
            <a:off x="5133602" y="832364"/>
            <a:ext cx="1618799" cy="830251"/>
          </a:xfrm>
          <a:prstGeom prst="bentConnector3">
            <a:avLst/>
          </a:prstGeom>
          <a:noFill/>
          <a:ln w="127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 name="Elbow Connector 5"/>
          <p:cNvCxnSpPr>
            <a:stCxn id="11" idx="3"/>
          </p:cNvCxnSpPr>
          <p:nvPr/>
        </p:nvCxnSpPr>
        <p:spPr>
          <a:xfrm>
            <a:off x="5133602" y="1174667"/>
            <a:ext cx="1618799" cy="487948"/>
          </a:xfrm>
          <a:prstGeom prst="bentConnector3">
            <a:avLst/>
          </a:prstGeom>
          <a:noFill/>
          <a:ln w="127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2" name="Elbow Connector 11"/>
          <p:cNvCxnSpPr>
            <a:stCxn id="19" idx="3"/>
          </p:cNvCxnSpPr>
          <p:nvPr/>
        </p:nvCxnSpPr>
        <p:spPr>
          <a:xfrm>
            <a:off x="5133602" y="1516970"/>
            <a:ext cx="1618799" cy="145645"/>
          </a:xfrm>
          <a:prstGeom prst="bentConnector3">
            <a:avLst/>
          </a:prstGeom>
          <a:noFill/>
          <a:ln w="127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7" name="Elbow Connector 16"/>
          <p:cNvCxnSpPr>
            <a:stCxn id="18" idx="3"/>
          </p:cNvCxnSpPr>
          <p:nvPr/>
        </p:nvCxnSpPr>
        <p:spPr>
          <a:xfrm flipV="1">
            <a:off x="5133603" y="1662615"/>
            <a:ext cx="1618798" cy="196658"/>
          </a:xfrm>
          <a:prstGeom prst="bentConnector3">
            <a:avLst/>
          </a:prstGeom>
          <a:noFill/>
          <a:ln w="127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7" name="Elbow Connector 56"/>
          <p:cNvCxnSpPr>
            <a:stCxn id="21" idx="3"/>
          </p:cNvCxnSpPr>
          <p:nvPr/>
        </p:nvCxnSpPr>
        <p:spPr>
          <a:xfrm flipV="1">
            <a:off x="5133602" y="1662615"/>
            <a:ext cx="1618799" cy="538961"/>
          </a:xfrm>
          <a:prstGeom prst="bentConnector3">
            <a:avLst/>
          </a:prstGeom>
          <a:noFill/>
          <a:ln w="127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59" name="Elbow Connector 58"/>
          <p:cNvCxnSpPr>
            <a:stCxn id="15" idx="3"/>
          </p:cNvCxnSpPr>
          <p:nvPr/>
        </p:nvCxnSpPr>
        <p:spPr>
          <a:xfrm flipV="1">
            <a:off x="5133602" y="1662615"/>
            <a:ext cx="1618799" cy="881264"/>
          </a:xfrm>
          <a:prstGeom prst="bentConnector3">
            <a:avLst/>
          </a:prstGeom>
          <a:noFill/>
          <a:ln w="127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2" name="Elbow Connector 61"/>
          <p:cNvCxnSpPr>
            <a:stCxn id="20" idx="3"/>
          </p:cNvCxnSpPr>
          <p:nvPr/>
        </p:nvCxnSpPr>
        <p:spPr>
          <a:xfrm flipV="1">
            <a:off x="5133602" y="1662615"/>
            <a:ext cx="1618799" cy="1223567"/>
          </a:xfrm>
          <a:prstGeom prst="bentConnector3">
            <a:avLst/>
          </a:prstGeom>
          <a:noFill/>
          <a:ln w="127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4" name="Elbow Connector 63"/>
          <p:cNvCxnSpPr>
            <a:stCxn id="13" idx="3"/>
          </p:cNvCxnSpPr>
          <p:nvPr/>
        </p:nvCxnSpPr>
        <p:spPr>
          <a:xfrm flipV="1">
            <a:off x="5133602" y="1662615"/>
            <a:ext cx="1618799" cy="1565870"/>
          </a:xfrm>
          <a:prstGeom prst="bentConnector3">
            <a:avLst/>
          </a:prstGeom>
          <a:noFill/>
          <a:ln w="127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6" name="Elbow Connector 65"/>
          <p:cNvCxnSpPr/>
          <p:nvPr/>
        </p:nvCxnSpPr>
        <p:spPr>
          <a:xfrm flipV="1">
            <a:off x="5133602" y="1662615"/>
            <a:ext cx="1618799" cy="1908175"/>
          </a:xfrm>
          <a:prstGeom prst="bentConnector3">
            <a:avLst/>
          </a:prstGeom>
          <a:noFill/>
          <a:ln w="127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9528" y="493866"/>
            <a:ext cx="2486474" cy="2486474"/>
          </a:xfrm>
          <a:prstGeom prst="rect">
            <a:avLst/>
          </a:prstGeom>
        </p:spPr>
      </p:pic>
      <p:sp>
        <p:nvSpPr>
          <p:cNvPr id="70" name="Rectangle 69"/>
          <p:cNvSpPr/>
          <p:nvPr/>
        </p:nvSpPr>
        <p:spPr>
          <a:xfrm>
            <a:off x="567790" y="2705504"/>
            <a:ext cx="1128835" cy="338554"/>
          </a:xfrm>
          <a:prstGeom prst="rect">
            <a:avLst/>
          </a:prstGeom>
        </p:spPr>
        <p:txBody>
          <a:bodyPr wrap="none">
            <a:spAutoFit/>
          </a:bodyPr>
          <a:lstStyle/>
          <a:p>
            <a:r>
              <a:rPr lang="zh-CN" altLang="en-US" sz="1600" dirty="0">
                <a:solidFill>
                  <a:srgbClr val="2E2B3D"/>
                </a:solidFill>
                <a:latin typeface="PingFang SC" charset="-122"/>
                <a:ea typeface="PingFang SC" charset="-122"/>
                <a:cs typeface="PingFang SC" charset="-122"/>
              </a:rPr>
              <a:t>应用场景</a:t>
            </a:r>
            <a:r>
              <a:rPr lang="en-US" altLang="zh-CN" sz="1600" dirty="0">
                <a:solidFill>
                  <a:srgbClr val="2E2B3D"/>
                </a:solidFill>
                <a:latin typeface="PingFang SC" charset="-122"/>
                <a:ea typeface="PingFang SC" charset="-122"/>
                <a:cs typeface="PingFang SC" charset="-122"/>
              </a:rPr>
              <a:t>3</a:t>
            </a:r>
            <a:endParaRPr lang="en-US" sz="1600"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2" name="Rectangle 1"/>
          <p:cNvSpPr/>
          <p:nvPr/>
        </p:nvSpPr>
        <p:spPr>
          <a:xfrm>
            <a:off x="-1" y="0"/>
            <a:ext cx="3306879" cy="6858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sp>
        <p:nvSpPr>
          <p:cNvPr id="57" name="TextBox 56"/>
          <p:cNvSpPr txBox="1"/>
          <p:nvPr/>
        </p:nvSpPr>
        <p:spPr>
          <a:xfrm>
            <a:off x="4119679" y="2884712"/>
            <a:ext cx="70788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sz="1800" b="0" dirty="0">
                <a:solidFill>
                  <a:schemeClr val="bg1"/>
                </a:solidFill>
                <a:latin typeface="PingFang SC Regular" charset="-122"/>
                <a:ea typeface="PingFang SC Regular" charset="-122"/>
                <a:cs typeface="PingFang SC Regular" charset="-122"/>
              </a:rPr>
              <a:t>A</a:t>
            </a:r>
            <a:r>
              <a:rPr lang="zh-CN" altLang="en-US" sz="1800" b="0" dirty="0">
                <a:solidFill>
                  <a:schemeClr val="bg1"/>
                </a:solidFill>
                <a:latin typeface="PingFang SC Regular" charset="-122"/>
                <a:ea typeface="PingFang SC Regular" charset="-122"/>
                <a:cs typeface="PingFang SC Regular" charset="-122"/>
              </a:rPr>
              <a:t>公司</a:t>
            </a:r>
            <a:endParaRPr lang="en-US" altLang="zh-CN" sz="1800" b="0" dirty="0">
              <a:solidFill>
                <a:schemeClr val="bg1"/>
              </a:solidFill>
              <a:latin typeface="PingFang SC Regular" charset="-122"/>
              <a:ea typeface="PingFang SC Regular" charset="-122"/>
              <a:cs typeface="PingFang SC Regular" charset="-122"/>
            </a:endParaRPr>
          </a:p>
          <a:p>
            <a:pPr marL="0" marR="0" indent="0" algn="l" defTabSz="914400" rtl="0" fontAlgn="auto" latinLnBrk="0" hangingPunct="0">
              <a:lnSpc>
                <a:spcPct val="100000"/>
              </a:lnSpc>
              <a:spcBef>
                <a:spcPts val="0"/>
              </a:spcBef>
              <a:spcAft>
                <a:spcPts val="0"/>
              </a:spcAft>
              <a:buClrTx/>
              <a:buSzTx/>
              <a:buFontTx/>
              <a:buNone/>
            </a:pPr>
            <a:r>
              <a:rPr lang="en-US" altLang="zh-CN" sz="1800" b="0" dirty="0">
                <a:solidFill>
                  <a:schemeClr val="bg1"/>
                </a:solidFill>
                <a:latin typeface="PingFang SC Regular" charset="-122"/>
                <a:ea typeface="PingFang SC Regular" charset="-122"/>
                <a:cs typeface="PingFang SC Regular" charset="-122"/>
              </a:rPr>
              <a:t>B</a:t>
            </a:r>
            <a:r>
              <a:rPr kumimoji="0" lang="zh-CN" alt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公司</a:t>
            </a:r>
            <a:endParaRPr kumimoji="0" lang="en-US" altLang="zh-CN"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a:p>
            <a:pPr marL="0" marR="0" indent="0" algn="l" defTabSz="914400" rtl="0" fontAlgn="auto" latinLnBrk="0" hangingPunct="0">
              <a:lnSpc>
                <a:spcPct val="100000"/>
              </a:lnSpc>
              <a:spcBef>
                <a:spcPts val="0"/>
              </a:spcBef>
              <a:spcAft>
                <a:spcPts val="0"/>
              </a:spcAft>
              <a:buClrTx/>
              <a:buSzTx/>
              <a:buFontTx/>
              <a:buNone/>
            </a:pPr>
            <a:r>
              <a:rPr lang="en-US" altLang="zh-CN" sz="1800" b="0" dirty="0">
                <a:solidFill>
                  <a:schemeClr val="bg1"/>
                </a:solidFill>
                <a:latin typeface="PingFang SC Regular" charset="-122"/>
                <a:ea typeface="PingFang SC Regular" charset="-122"/>
                <a:cs typeface="PingFang SC Regular" charset="-122"/>
              </a:rPr>
              <a:t>Y</a:t>
            </a:r>
            <a:r>
              <a:rPr lang="zh-CN" altLang="en-US" sz="1800" b="0" dirty="0">
                <a:solidFill>
                  <a:schemeClr val="bg1"/>
                </a:solidFill>
                <a:latin typeface="PingFang SC Regular" charset="-122"/>
                <a:ea typeface="PingFang SC Regular" charset="-122"/>
                <a:cs typeface="PingFang SC Regular" charset="-122"/>
              </a:rPr>
              <a:t>公司</a:t>
            </a:r>
            <a:endParaRPr lang="en-US" altLang="zh-CN" sz="1800" b="0" dirty="0">
              <a:solidFill>
                <a:schemeClr val="bg1"/>
              </a:solidFill>
              <a:latin typeface="PingFang SC Regular" charset="-122"/>
              <a:ea typeface="PingFang SC Regular" charset="-122"/>
              <a:cs typeface="PingFang SC Regular" charset="-122"/>
            </a:endParaRPr>
          </a:p>
          <a:p>
            <a:pPr marL="0" marR="0" indent="0" algn="l" defTabSz="914400" rtl="0" fontAlgn="auto" latinLnBrk="0" hangingPunct="0">
              <a:lnSpc>
                <a:spcPct val="100000"/>
              </a:lnSpc>
              <a:spcBef>
                <a:spcPts val="0"/>
              </a:spcBef>
              <a:spcAft>
                <a:spcPts val="0"/>
              </a:spcAft>
              <a:buClrTx/>
              <a:buSzTx/>
              <a:buFontTx/>
              <a:buNone/>
            </a:pPr>
            <a:r>
              <a:rPr kumimoji="0" 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a:t>
            </a:r>
            <a:endParaRPr kumimoji="0" 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58" name="TextBox 57"/>
          <p:cNvSpPr txBox="1"/>
          <p:nvPr/>
        </p:nvSpPr>
        <p:spPr>
          <a:xfrm>
            <a:off x="7576401" y="2740794"/>
            <a:ext cx="2706658"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基本信息</a:t>
            </a:r>
            <a:endParaRPr lang="en-US" altLang="zh-CN" sz="1800" b="0" dirty="0">
              <a:solidFill>
                <a:schemeClr val="bg1"/>
              </a:solidFill>
              <a:latin typeface="PingFang SC Regular" charset="-122"/>
              <a:ea typeface="PingFang SC Regular" charset="-122"/>
              <a:cs typeface="PingFang SC Regular" charset="-122"/>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股东信息</a:t>
            </a:r>
            <a:endParaRPr kumimoji="0" lang="en-US" altLang="zh-CN"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工商变更</a:t>
            </a:r>
            <a:endParaRPr lang="en-US" altLang="zh-CN" sz="1800" b="0" dirty="0">
              <a:solidFill>
                <a:schemeClr val="bg1"/>
              </a:solidFill>
              <a:latin typeface="PingFang SC Regular" charset="-122"/>
              <a:ea typeface="PingFang SC Regular" charset="-122"/>
              <a:cs typeface="PingFang SC Regular" charset="-122"/>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股权出质</a:t>
            </a:r>
            <a:endParaRPr lang="en-US" altLang="zh-CN" sz="1800" b="0" dirty="0">
              <a:solidFill>
                <a:schemeClr val="bg1"/>
              </a:solidFill>
              <a:latin typeface="PingFang SC Regular" charset="-122"/>
              <a:ea typeface="PingFang SC Regular" charset="-122"/>
              <a:cs typeface="PingFang SC Regular" charset="-122"/>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社保</a:t>
            </a:r>
            <a:r>
              <a:rPr lang="zh-CN" altLang="en-US" sz="1800" b="0" dirty="0">
                <a:solidFill>
                  <a:schemeClr val="bg1"/>
                </a:solidFill>
                <a:latin typeface="PingFang SC Regular" charset="-122"/>
                <a:ea typeface="PingFang SC Regular" charset="-122"/>
                <a:cs typeface="PingFang SC Regular" charset="-122"/>
              </a:rPr>
              <a:t>信息</a:t>
            </a:r>
            <a:endParaRPr kumimoji="0" lang="en-US" altLang="zh-CN"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法院裁判文书</a:t>
            </a:r>
            <a:endParaRPr lang="en-US" altLang="zh-CN" sz="1800" b="0" dirty="0">
              <a:solidFill>
                <a:schemeClr val="bg1"/>
              </a:solidFill>
              <a:latin typeface="PingFang SC Regular" charset="-122"/>
              <a:ea typeface="PingFang SC Regular" charset="-122"/>
              <a:cs typeface="PingFang SC Regular" charset="-122"/>
            </a:endParaRP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法院公告</a:t>
            </a:r>
            <a:endParaRPr kumimoji="0" lang="en-US" altLang="zh-CN"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cxnSp>
        <p:nvCxnSpPr>
          <p:cNvPr id="59" name="Straight Arrow Connector 58"/>
          <p:cNvCxnSpPr/>
          <p:nvPr/>
        </p:nvCxnSpPr>
        <p:spPr>
          <a:xfrm>
            <a:off x="6168008" y="3619121"/>
            <a:ext cx="688313" cy="0"/>
          </a:xfrm>
          <a:prstGeom prst="straightConnector1">
            <a:avLst/>
          </a:prstGeom>
          <a:noFill/>
          <a:ln w="38100" cap="flat">
            <a:solidFill>
              <a:schemeClr val="bg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0" name="Rectangle 59"/>
          <p:cNvSpPr/>
          <p:nvPr/>
        </p:nvSpPr>
        <p:spPr>
          <a:xfrm>
            <a:off x="9915972" y="2704854"/>
            <a:ext cx="212492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负面新闻</a:t>
            </a:r>
            <a:endParaRPr lang="en-US" altLang="zh-CN" sz="1800" b="0" dirty="0">
              <a:solidFill>
                <a:schemeClr val="bg1"/>
              </a:solidFill>
              <a:latin typeface="PingFang SC Regular" charset="-122"/>
              <a:ea typeface="PingFang SC Regular" charset="-122"/>
              <a:cs typeface="PingFang SC Regular" charset="-122"/>
            </a:endParaRPr>
          </a:p>
          <a:p>
            <a:pPr marL="342900" indent="-342900">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预警信息</a:t>
            </a:r>
            <a:endParaRPr lang="en-US" altLang="zh-CN" sz="1800" b="0" dirty="0">
              <a:solidFill>
                <a:schemeClr val="bg1"/>
              </a:solidFill>
              <a:latin typeface="PingFang SC Regular" charset="-122"/>
              <a:ea typeface="PingFang SC Regular" charset="-122"/>
              <a:cs typeface="PingFang SC Regular" charset="-122"/>
            </a:endParaRPr>
          </a:p>
          <a:p>
            <a:pPr marL="342900" indent="-342900">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专利</a:t>
            </a:r>
            <a:endParaRPr lang="en-US" altLang="zh-CN" sz="1800" b="0" dirty="0">
              <a:solidFill>
                <a:schemeClr val="bg1"/>
              </a:solidFill>
              <a:latin typeface="PingFang SC Regular" charset="-122"/>
              <a:ea typeface="PingFang SC Regular" charset="-122"/>
              <a:cs typeface="PingFang SC Regular" charset="-122"/>
            </a:endParaRPr>
          </a:p>
          <a:p>
            <a:pPr marL="342900" indent="-342900">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著作权</a:t>
            </a:r>
            <a:endParaRPr lang="en-US" altLang="zh-CN" sz="1800" b="0" dirty="0">
              <a:solidFill>
                <a:schemeClr val="bg1"/>
              </a:solidFill>
              <a:latin typeface="PingFang SC Regular" charset="-122"/>
              <a:ea typeface="PingFang SC Regular" charset="-122"/>
              <a:cs typeface="PingFang SC Regular" charset="-122"/>
            </a:endParaRPr>
          </a:p>
          <a:p>
            <a:pPr marL="342900" indent="-342900">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软件著作权</a:t>
            </a:r>
            <a:endParaRPr lang="en-US" altLang="zh-CN" sz="1800" b="0" dirty="0">
              <a:solidFill>
                <a:schemeClr val="bg1"/>
              </a:solidFill>
              <a:latin typeface="PingFang SC Regular" charset="-122"/>
              <a:ea typeface="PingFang SC Regular" charset="-122"/>
              <a:cs typeface="PingFang SC Regular" charset="-122"/>
            </a:endParaRPr>
          </a:p>
          <a:p>
            <a:pPr marL="342900" indent="-342900">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资质认证</a:t>
            </a:r>
            <a:endParaRPr lang="en-US" altLang="zh-CN" sz="1800" b="0" dirty="0">
              <a:solidFill>
                <a:schemeClr val="bg1"/>
              </a:solidFill>
              <a:latin typeface="PingFang SC Regular" charset="-122"/>
              <a:ea typeface="PingFang SC Regular" charset="-122"/>
              <a:cs typeface="PingFang SC Regular" charset="-122"/>
            </a:endParaRPr>
          </a:p>
          <a:p>
            <a:pPr marL="342900" indent="-342900">
              <a:buFont typeface="Arial" panose="020B0604020202020204" pitchFamily="34" charset="0"/>
              <a:buChar char="•"/>
            </a:pPr>
            <a:r>
              <a:rPr lang="zh-CN" altLang="en-US" sz="1800" b="0" dirty="0">
                <a:solidFill>
                  <a:schemeClr val="bg1"/>
                </a:solidFill>
                <a:latin typeface="PingFang SC Regular" charset="-122"/>
                <a:ea typeface="PingFang SC Regular" charset="-122"/>
                <a:cs typeface="PingFang SC Regular" charset="-122"/>
              </a:rPr>
              <a:t>招投标信息</a:t>
            </a:r>
            <a:endParaRPr lang="en-US" altLang="zh-CN" sz="1800" b="0" dirty="0">
              <a:solidFill>
                <a:schemeClr val="bg1"/>
              </a:solidFill>
              <a:latin typeface="PingFang SC Regular" charset="-122"/>
              <a:ea typeface="PingFang SC Regular" charset="-122"/>
              <a:cs typeface="PingFang SC Regular" charset="-122"/>
            </a:endParaRPr>
          </a:p>
          <a:p>
            <a:pPr marL="342900" indent="-342900">
              <a:buFont typeface="Arial" panose="020B0604020202020204" pitchFamily="34" charset="0"/>
              <a:buChar char="•"/>
            </a:pPr>
            <a:endParaRPr lang="en-US" altLang="zh-CN" sz="1800" b="0" dirty="0">
              <a:solidFill>
                <a:schemeClr val="bg1"/>
              </a:solidFill>
              <a:latin typeface="PingFang SC Regular" charset="-122"/>
              <a:ea typeface="PingFang SC Regular" charset="-122"/>
              <a:cs typeface="PingFang SC Regular" charset="-122"/>
            </a:endParaRPr>
          </a:p>
        </p:txBody>
      </p:sp>
      <p:cxnSp>
        <p:nvCxnSpPr>
          <p:cNvPr id="61" name="Straight Connector 60"/>
          <p:cNvCxnSpPr/>
          <p:nvPr/>
        </p:nvCxnSpPr>
        <p:spPr>
          <a:xfrm>
            <a:off x="3890346" y="2507352"/>
            <a:ext cx="1323437" cy="0"/>
          </a:xfrm>
          <a:prstGeom prst="line">
            <a:avLst/>
          </a:prstGeom>
          <a:noFill/>
          <a:ln w="25400" cap="flat">
            <a:solidFill>
              <a:schemeClr val="bg1">
                <a:lumMod val="65000"/>
              </a:schemeClr>
            </a:solidFill>
            <a:prstDash val="sysDot"/>
            <a:miter lim="800000"/>
            <a:tailEnd type="none"/>
          </a:ln>
          <a:effectLst/>
          <a:sp3d/>
        </p:spPr>
        <p:style>
          <a:lnRef idx="0">
            <a:scrgbClr r="0" g="0" b="0"/>
          </a:lnRef>
          <a:fillRef idx="0">
            <a:scrgbClr r="0" g="0" b="0"/>
          </a:fillRef>
          <a:effectRef idx="0">
            <a:scrgbClr r="0" g="0" b="0"/>
          </a:effectRef>
          <a:fontRef idx="none"/>
        </p:style>
      </p:cxnSp>
      <p:cxnSp>
        <p:nvCxnSpPr>
          <p:cNvPr id="62" name="Straight Connector 61"/>
          <p:cNvCxnSpPr/>
          <p:nvPr/>
        </p:nvCxnSpPr>
        <p:spPr>
          <a:xfrm>
            <a:off x="7576401" y="2451769"/>
            <a:ext cx="4215580" cy="0"/>
          </a:xfrm>
          <a:prstGeom prst="line">
            <a:avLst/>
          </a:prstGeom>
          <a:noFill/>
          <a:ln w="25400" cap="flat">
            <a:solidFill>
              <a:schemeClr val="bg1">
                <a:lumMod val="65000"/>
              </a:schemeClr>
            </a:solidFill>
            <a:prstDash val="sysDot"/>
            <a:miter lim="800000"/>
            <a:tailEnd type="none"/>
          </a:ln>
          <a:effectLst/>
          <a:sp3d/>
        </p:spPr>
        <p:style>
          <a:lnRef idx="0">
            <a:scrgbClr r="0" g="0" b="0"/>
          </a:lnRef>
          <a:fillRef idx="0">
            <a:scrgbClr r="0" g="0" b="0"/>
          </a:fillRef>
          <a:effectRef idx="0">
            <a:scrgbClr r="0" g="0" b="0"/>
          </a:effectRef>
          <a:fontRef idx="none"/>
        </p:style>
      </p:cxnSp>
      <p:sp>
        <p:nvSpPr>
          <p:cNvPr id="63" name="TextBox 62"/>
          <p:cNvSpPr txBox="1"/>
          <p:nvPr/>
        </p:nvSpPr>
        <p:spPr>
          <a:xfrm>
            <a:off x="3890346" y="1857009"/>
            <a:ext cx="13234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PingFang SC Regular" charset="-122"/>
                <a:ea typeface="PingFang SC Regular" charset="-122"/>
                <a:cs typeface="PingFang SC Regular" charset="-122"/>
              </a:rPr>
              <a:t>公司清单</a:t>
            </a:r>
            <a:endParaRPr kumimoji="0" lang="en-US" sz="24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65" name="TextBox 64"/>
          <p:cNvSpPr txBox="1"/>
          <p:nvPr/>
        </p:nvSpPr>
        <p:spPr>
          <a:xfrm>
            <a:off x="8253031" y="1882383"/>
            <a:ext cx="286232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400">
                <a:solidFill>
                  <a:schemeClr val="bg1"/>
                </a:solidFill>
                <a:latin typeface="PingFang SC Regular" charset="-122"/>
                <a:ea typeface="PingFang SC Regular" charset="-122"/>
                <a:cs typeface="PingFang SC Regular" charset="-122"/>
              </a:rPr>
              <a:t>保险及风控信息监测</a:t>
            </a:r>
            <a:endParaRPr kumimoji="0" lang="en-US" sz="24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15" name="Title 1"/>
          <p:cNvSpPr txBox="1"/>
          <p:nvPr/>
        </p:nvSpPr>
        <p:spPr>
          <a:xfrm>
            <a:off x="567791" y="2088905"/>
            <a:ext cx="236169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hangingPunct="1">
              <a:lnSpc>
                <a:spcPct val="100000"/>
              </a:lnSpc>
            </a:pPr>
            <a:r>
              <a:rPr lang="zh-CN" altLang="en-US" sz="3600" b="1" dirty="0">
                <a:solidFill>
                  <a:srgbClr val="4EACB4"/>
                </a:solidFill>
                <a:latin typeface="PingFang SC" charset="-122"/>
                <a:ea typeface="PingFang SC" charset="-122"/>
                <a:cs typeface="PingFang SC" charset="-122"/>
              </a:rPr>
              <a:t>企业画像</a:t>
            </a:r>
            <a:r>
              <a:rPr lang="en-US" altLang="zh-CN" sz="3600" b="1" dirty="0">
                <a:solidFill>
                  <a:srgbClr val="4EACB4"/>
                </a:solidFill>
                <a:latin typeface="PingFang SC" charset="-122"/>
                <a:ea typeface="PingFang SC" charset="-122"/>
                <a:cs typeface="PingFang SC" charset="-122"/>
              </a:rPr>
              <a:t>&amp;</a:t>
            </a:r>
            <a:r>
              <a:rPr lang="zh-CN" altLang="en-US" sz="3600" b="1" dirty="0">
                <a:solidFill>
                  <a:srgbClr val="4EACB4"/>
                </a:solidFill>
                <a:latin typeface="PingFang SC" charset="-122"/>
                <a:ea typeface="PingFang SC" charset="-122"/>
                <a:cs typeface="PingFang SC" charset="-122"/>
              </a:rPr>
              <a:t>风险监测</a:t>
            </a:r>
            <a:endParaRPr lang="en-US" sz="3600" b="1" dirty="0">
              <a:solidFill>
                <a:srgbClr val="4EACB4"/>
              </a:solidFill>
              <a:latin typeface="PingFang SC" charset="-122"/>
              <a:ea typeface="PingFang SC" charset="-122"/>
              <a:cs typeface="PingFang SC" charset="-122"/>
            </a:endParaRPr>
          </a:p>
        </p:txBody>
      </p:sp>
      <p:sp>
        <p:nvSpPr>
          <p:cNvPr id="16" name="Rectangle 15"/>
          <p:cNvSpPr/>
          <p:nvPr/>
        </p:nvSpPr>
        <p:spPr>
          <a:xfrm>
            <a:off x="497709" y="3889884"/>
            <a:ext cx="2655216" cy="595869"/>
          </a:xfrm>
          <a:prstGeom prst="rect">
            <a:avLst/>
          </a:prstGeom>
        </p:spPr>
        <p:txBody>
          <a:bodyPr wrap="square">
            <a:spAutoFit/>
          </a:bodyPr>
          <a:lstStyle/>
          <a:p>
            <a:pPr>
              <a:lnSpc>
                <a:spcPct val="90000"/>
              </a:lnSpc>
            </a:pPr>
            <a:r>
              <a:rPr lang="zh-CN" altLang="en-US" sz="1800" dirty="0">
                <a:solidFill>
                  <a:srgbClr val="2D2D3D"/>
                </a:solidFill>
                <a:latin typeface="PingFang SC Regular" charset="-122"/>
                <a:ea typeface="PingFang SC Regular" charset="-122"/>
                <a:cs typeface="PingFang SC Regular" charset="-122"/>
              </a:rPr>
              <a:t>特定中小企业信息的全网搜集</a:t>
            </a:r>
            <a:endParaRPr lang="en-US" altLang="zh-CN" sz="1800" dirty="0">
              <a:solidFill>
                <a:srgbClr val="2D2D3D"/>
              </a:solidFill>
              <a:latin typeface="PingFang SC Regular" charset="-122"/>
              <a:ea typeface="PingFang SC Regular" charset="-122"/>
              <a:cs typeface="PingFang SC Regular" charset="-122"/>
            </a:endParaRPr>
          </a:p>
        </p:txBody>
      </p:sp>
      <p:sp>
        <p:nvSpPr>
          <p:cNvPr id="17" name="Rectangle 16"/>
          <p:cNvSpPr/>
          <p:nvPr/>
        </p:nvSpPr>
        <p:spPr>
          <a:xfrm>
            <a:off x="567790" y="1857009"/>
            <a:ext cx="1128835" cy="338554"/>
          </a:xfrm>
          <a:prstGeom prst="rect">
            <a:avLst/>
          </a:prstGeom>
        </p:spPr>
        <p:txBody>
          <a:bodyPr wrap="none">
            <a:spAutoFit/>
          </a:bodyPr>
          <a:lstStyle/>
          <a:p>
            <a:r>
              <a:rPr lang="zh-CN" altLang="en-US" sz="1600" dirty="0">
                <a:solidFill>
                  <a:srgbClr val="2E2B3D"/>
                </a:solidFill>
                <a:latin typeface="PingFang SC" charset="-122"/>
                <a:ea typeface="PingFang SC" charset="-122"/>
                <a:cs typeface="PingFang SC" charset="-122"/>
              </a:rPr>
              <a:t>应用场景</a:t>
            </a:r>
            <a:r>
              <a:rPr lang="en-US" altLang="zh-CN" sz="1600" dirty="0">
                <a:solidFill>
                  <a:srgbClr val="2E2B3D"/>
                </a:solidFill>
                <a:latin typeface="PingFang SC" charset="-122"/>
                <a:ea typeface="PingFang SC" charset="-122"/>
                <a:cs typeface="PingFang SC" charset="-122"/>
              </a:rPr>
              <a:t>3</a:t>
            </a:r>
            <a:endParaRPr lang="en-US" sz="1600" dirty="0"/>
          </a:p>
        </p:txBody>
      </p:sp>
      <p:sp>
        <p:nvSpPr>
          <p:cNvPr id="4" name="Slide Number Placeholder 3"/>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2" name="Rectangle 1"/>
          <p:cNvSpPr/>
          <p:nvPr/>
        </p:nvSpPr>
        <p:spPr>
          <a:xfrm>
            <a:off x="-1" y="0"/>
            <a:ext cx="3306879" cy="6858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pic>
        <p:nvPicPr>
          <p:cNvPr id="57" name="Picture 5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69945" y="1467365"/>
            <a:ext cx="7526655" cy="3923269"/>
          </a:xfrm>
          <a:prstGeom prst="rect">
            <a:avLst/>
          </a:prstGeom>
          <a:effectLst>
            <a:reflection blurRad="6350" stA="52000" endA="300" endPos="35000" dir="5400000" sy="-100000" algn="bl" rotWithShape="0"/>
          </a:effectLst>
        </p:spPr>
      </p:pic>
      <p:sp>
        <p:nvSpPr>
          <p:cNvPr id="4" name="Slide Number Placeholder 3"/>
          <p:cNvSpPr>
            <a:spLocks noGrp="1"/>
          </p:cNvSpPr>
          <p:nvPr>
            <p:ph type="sldNum" sz="quarter" idx="2"/>
          </p:nvPr>
        </p:nvSpPr>
        <p:spPr/>
        <p:txBody>
          <a:bodyPr/>
          <a:lstStyle/>
          <a:p>
            <a:fld id="{86CB4B4D-7CA3-9044-876B-883B54F8677D}" type="slidenum">
              <a:rPr lang="uk-UA" smtClean="0"/>
            </a:fld>
            <a:endParaRPr lang="uk-UA"/>
          </a:p>
        </p:txBody>
      </p:sp>
      <p:sp>
        <p:nvSpPr>
          <p:cNvPr id="10" name="Title 1"/>
          <p:cNvSpPr txBox="1"/>
          <p:nvPr/>
        </p:nvSpPr>
        <p:spPr>
          <a:xfrm>
            <a:off x="567791" y="2088905"/>
            <a:ext cx="236169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hangingPunct="1">
              <a:lnSpc>
                <a:spcPct val="100000"/>
              </a:lnSpc>
            </a:pPr>
            <a:r>
              <a:rPr lang="zh-CN" altLang="en-US" sz="3600" b="1" dirty="0">
                <a:solidFill>
                  <a:srgbClr val="4EACB4"/>
                </a:solidFill>
                <a:latin typeface="PingFang SC" charset="-122"/>
                <a:ea typeface="PingFang SC" charset="-122"/>
                <a:cs typeface="PingFang SC" charset="-122"/>
              </a:rPr>
              <a:t>舆情</a:t>
            </a:r>
            <a:r>
              <a:rPr lang="en-US" altLang="zh-CN" sz="3600" b="1" dirty="0">
                <a:solidFill>
                  <a:srgbClr val="4EACB4"/>
                </a:solidFill>
                <a:latin typeface="PingFang SC" charset="-122"/>
                <a:ea typeface="PingFang SC" charset="-122"/>
                <a:cs typeface="PingFang SC" charset="-122"/>
              </a:rPr>
              <a:t>&amp;</a:t>
            </a:r>
            <a:endParaRPr lang="en-US" altLang="zh-CN" sz="3600" b="1" dirty="0">
              <a:solidFill>
                <a:srgbClr val="4EACB4"/>
              </a:solidFill>
              <a:latin typeface="PingFang SC" charset="-122"/>
              <a:ea typeface="PingFang SC" charset="-122"/>
              <a:cs typeface="PingFang SC" charset="-122"/>
            </a:endParaRPr>
          </a:p>
          <a:p>
            <a:pPr hangingPunct="1">
              <a:lnSpc>
                <a:spcPct val="100000"/>
              </a:lnSpc>
            </a:pPr>
            <a:r>
              <a:rPr lang="zh-CN" altLang="en-US" sz="3600" b="1" dirty="0">
                <a:solidFill>
                  <a:srgbClr val="4EACB4"/>
                </a:solidFill>
                <a:latin typeface="PingFang SC" charset="-122"/>
                <a:ea typeface="PingFang SC" charset="-122"/>
                <a:cs typeface="PingFang SC" charset="-122"/>
              </a:rPr>
              <a:t>情感分析</a:t>
            </a:r>
            <a:endParaRPr lang="en-US" sz="3600" b="1" dirty="0">
              <a:solidFill>
                <a:srgbClr val="4EACB4"/>
              </a:solidFill>
              <a:latin typeface="PingFang SC" charset="-122"/>
              <a:ea typeface="PingFang SC" charset="-122"/>
              <a:cs typeface="PingFang SC" charset="-122"/>
            </a:endParaRPr>
          </a:p>
        </p:txBody>
      </p:sp>
      <p:sp>
        <p:nvSpPr>
          <p:cNvPr id="11" name="Rectangle 10"/>
          <p:cNvSpPr/>
          <p:nvPr/>
        </p:nvSpPr>
        <p:spPr>
          <a:xfrm>
            <a:off x="497709" y="3889884"/>
            <a:ext cx="2655216" cy="346570"/>
          </a:xfrm>
          <a:prstGeom prst="rect">
            <a:avLst/>
          </a:prstGeom>
        </p:spPr>
        <p:txBody>
          <a:bodyPr wrap="square">
            <a:spAutoFit/>
          </a:bodyPr>
          <a:lstStyle/>
          <a:p>
            <a:pPr>
              <a:lnSpc>
                <a:spcPct val="90000"/>
              </a:lnSpc>
            </a:pPr>
            <a:r>
              <a:rPr lang="zh-CN" altLang="en-US" sz="1800" dirty="0">
                <a:solidFill>
                  <a:srgbClr val="2D2D3D"/>
                </a:solidFill>
                <a:latin typeface="PingFang SC Regular" charset="-122"/>
                <a:ea typeface="PingFang SC Regular" charset="-122"/>
                <a:cs typeface="PingFang SC Regular" charset="-122"/>
              </a:rPr>
              <a:t>海外舆情监控</a:t>
            </a:r>
            <a:endParaRPr lang="en-US" altLang="zh-CN" sz="1800" dirty="0">
              <a:solidFill>
                <a:srgbClr val="2D2D3D"/>
              </a:solidFill>
              <a:latin typeface="PingFang SC Regular" charset="-122"/>
              <a:ea typeface="PingFang SC Regular" charset="-122"/>
              <a:cs typeface="PingFang SC Regular" charset="-122"/>
            </a:endParaRPr>
          </a:p>
        </p:txBody>
      </p:sp>
      <p:sp>
        <p:nvSpPr>
          <p:cNvPr id="12" name="Rectangle 11"/>
          <p:cNvSpPr/>
          <p:nvPr/>
        </p:nvSpPr>
        <p:spPr>
          <a:xfrm>
            <a:off x="567790" y="1857009"/>
            <a:ext cx="1128835" cy="338554"/>
          </a:xfrm>
          <a:prstGeom prst="rect">
            <a:avLst/>
          </a:prstGeom>
        </p:spPr>
        <p:txBody>
          <a:bodyPr wrap="none">
            <a:spAutoFit/>
          </a:bodyPr>
          <a:lstStyle/>
          <a:p>
            <a:r>
              <a:rPr lang="zh-CN" altLang="en-US" sz="1600" dirty="0">
                <a:solidFill>
                  <a:srgbClr val="2E2B3D"/>
                </a:solidFill>
                <a:latin typeface="PingFang SC" charset="-122"/>
                <a:ea typeface="PingFang SC" charset="-122"/>
                <a:cs typeface="PingFang SC" charset="-122"/>
              </a:rPr>
              <a:t>应用场景</a:t>
            </a:r>
            <a:r>
              <a:rPr lang="en-US" altLang="zh-CN" sz="1600" dirty="0">
                <a:solidFill>
                  <a:srgbClr val="2E2B3D"/>
                </a:solidFill>
                <a:latin typeface="PingFang SC" charset="-122"/>
                <a:ea typeface="PingFang SC" charset="-122"/>
                <a:cs typeface="PingFang SC" charset="-122"/>
              </a:rPr>
              <a:t>4</a:t>
            </a:r>
            <a:endParaRPr lang="en-US" sz="1600"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3" name="矩形 1"/>
          <p:cNvSpPr/>
          <p:nvPr/>
        </p:nvSpPr>
        <p:spPr>
          <a:xfrm>
            <a:off x="0" y="0"/>
            <a:ext cx="12379182" cy="7038975"/>
          </a:xfrm>
          <a:custGeom>
            <a:avLst/>
            <a:gdLst>
              <a:gd name="connsiteX0" fmla="*/ 0 w 12192000"/>
              <a:gd name="connsiteY0" fmla="*/ 0 h 3413124"/>
              <a:gd name="connsiteX1" fmla="*/ 12192000 w 12192000"/>
              <a:gd name="connsiteY1" fmla="*/ 0 h 3413124"/>
              <a:gd name="connsiteX2" fmla="*/ 12192000 w 12192000"/>
              <a:gd name="connsiteY2" fmla="*/ 3413124 h 3413124"/>
              <a:gd name="connsiteX3" fmla="*/ 0 w 12192000"/>
              <a:gd name="connsiteY3" fmla="*/ 3413124 h 3413124"/>
              <a:gd name="connsiteX4" fmla="*/ 0 w 12192000"/>
              <a:gd name="connsiteY4" fmla="*/ 0 h 3413124"/>
              <a:gd name="connsiteX0-1" fmla="*/ 0 w 12192000"/>
              <a:gd name="connsiteY0-2" fmla="*/ 3175 h 3416299"/>
              <a:gd name="connsiteX1-3" fmla="*/ 2755900 w 12192000"/>
              <a:gd name="connsiteY1-4" fmla="*/ 0 h 3416299"/>
              <a:gd name="connsiteX2-5" fmla="*/ 12192000 w 12192000"/>
              <a:gd name="connsiteY2-6" fmla="*/ 3175 h 3416299"/>
              <a:gd name="connsiteX3-7" fmla="*/ 12192000 w 12192000"/>
              <a:gd name="connsiteY3-8" fmla="*/ 3416299 h 3416299"/>
              <a:gd name="connsiteX4-9" fmla="*/ 0 w 12192000"/>
              <a:gd name="connsiteY4-10" fmla="*/ 3416299 h 3416299"/>
              <a:gd name="connsiteX5" fmla="*/ 0 w 12192000"/>
              <a:gd name="connsiteY5" fmla="*/ 3175 h 3416299"/>
              <a:gd name="connsiteX0-11" fmla="*/ 0 w 12192000"/>
              <a:gd name="connsiteY0-12" fmla="*/ 15874 h 3428998"/>
              <a:gd name="connsiteX1-13" fmla="*/ 2755900 w 12192000"/>
              <a:gd name="connsiteY1-14" fmla="*/ 12699 h 3428998"/>
              <a:gd name="connsiteX2-15" fmla="*/ 6134100 w 12192000"/>
              <a:gd name="connsiteY2-16" fmla="*/ 0 h 3428998"/>
              <a:gd name="connsiteX3-17" fmla="*/ 12192000 w 12192000"/>
              <a:gd name="connsiteY3-18" fmla="*/ 15874 h 3428998"/>
              <a:gd name="connsiteX4-19" fmla="*/ 12192000 w 12192000"/>
              <a:gd name="connsiteY4-20" fmla="*/ 3428998 h 3428998"/>
              <a:gd name="connsiteX5-21" fmla="*/ 0 w 12192000"/>
              <a:gd name="connsiteY5-22" fmla="*/ 3428998 h 3428998"/>
              <a:gd name="connsiteX6" fmla="*/ 0 w 12192000"/>
              <a:gd name="connsiteY6" fmla="*/ 15874 h 3428998"/>
              <a:gd name="connsiteX0-23" fmla="*/ 0 w 12192000"/>
              <a:gd name="connsiteY0-24" fmla="*/ 28574 h 3441698"/>
              <a:gd name="connsiteX1-25" fmla="*/ 2755900 w 12192000"/>
              <a:gd name="connsiteY1-26" fmla="*/ 25399 h 3441698"/>
              <a:gd name="connsiteX2-27" fmla="*/ 6134100 w 12192000"/>
              <a:gd name="connsiteY2-28" fmla="*/ 12700 h 3441698"/>
              <a:gd name="connsiteX3-29" fmla="*/ 8623300 w 12192000"/>
              <a:gd name="connsiteY3-30" fmla="*/ 0 h 3441698"/>
              <a:gd name="connsiteX4-31" fmla="*/ 12192000 w 12192000"/>
              <a:gd name="connsiteY4-32" fmla="*/ 28574 h 3441698"/>
              <a:gd name="connsiteX5-33" fmla="*/ 12192000 w 12192000"/>
              <a:gd name="connsiteY5-34" fmla="*/ 3441698 h 3441698"/>
              <a:gd name="connsiteX6-35" fmla="*/ 0 w 12192000"/>
              <a:gd name="connsiteY6-36" fmla="*/ 3441698 h 3441698"/>
              <a:gd name="connsiteX7" fmla="*/ 0 w 12192000"/>
              <a:gd name="connsiteY7" fmla="*/ 28574 h 3441698"/>
              <a:gd name="connsiteX0-37" fmla="*/ 0 w 12192000"/>
              <a:gd name="connsiteY0-38" fmla="*/ 676274 h 4089398"/>
              <a:gd name="connsiteX1-39" fmla="*/ 2755900 w 12192000"/>
              <a:gd name="connsiteY1-40" fmla="*/ 673099 h 4089398"/>
              <a:gd name="connsiteX2-41" fmla="*/ 6921500 w 12192000"/>
              <a:gd name="connsiteY2-42" fmla="*/ 0 h 4089398"/>
              <a:gd name="connsiteX3-43" fmla="*/ 8623300 w 12192000"/>
              <a:gd name="connsiteY3-44" fmla="*/ 647700 h 4089398"/>
              <a:gd name="connsiteX4-45" fmla="*/ 12192000 w 12192000"/>
              <a:gd name="connsiteY4-46" fmla="*/ 676274 h 4089398"/>
              <a:gd name="connsiteX5-47" fmla="*/ 12192000 w 12192000"/>
              <a:gd name="connsiteY5-48" fmla="*/ 4089398 h 4089398"/>
              <a:gd name="connsiteX6-49" fmla="*/ 0 w 12192000"/>
              <a:gd name="connsiteY6-50" fmla="*/ 4089398 h 4089398"/>
              <a:gd name="connsiteX7-51" fmla="*/ 0 w 12192000"/>
              <a:gd name="connsiteY7-52" fmla="*/ 676274 h 4089398"/>
              <a:gd name="connsiteX0-53" fmla="*/ 0 w 12192000"/>
              <a:gd name="connsiteY0-54" fmla="*/ 1908174 h 5321298"/>
              <a:gd name="connsiteX1-55" fmla="*/ 2755900 w 12192000"/>
              <a:gd name="connsiteY1-56" fmla="*/ 1904999 h 5321298"/>
              <a:gd name="connsiteX2-57" fmla="*/ 6921500 w 12192000"/>
              <a:gd name="connsiteY2-58" fmla="*/ 1231900 h 5321298"/>
              <a:gd name="connsiteX3-59" fmla="*/ 8305800 w 12192000"/>
              <a:gd name="connsiteY3-60" fmla="*/ 0 h 5321298"/>
              <a:gd name="connsiteX4-61" fmla="*/ 12192000 w 12192000"/>
              <a:gd name="connsiteY4-62" fmla="*/ 1908174 h 5321298"/>
              <a:gd name="connsiteX5-63" fmla="*/ 12192000 w 12192000"/>
              <a:gd name="connsiteY5-64" fmla="*/ 5321298 h 5321298"/>
              <a:gd name="connsiteX6-65" fmla="*/ 0 w 12192000"/>
              <a:gd name="connsiteY6-66" fmla="*/ 5321298 h 5321298"/>
              <a:gd name="connsiteX7-67" fmla="*/ 0 w 12192000"/>
              <a:gd name="connsiteY7-68" fmla="*/ 1908174 h 5321298"/>
              <a:gd name="connsiteX0-69" fmla="*/ 0 w 12192000"/>
              <a:gd name="connsiteY0-70" fmla="*/ 1908174 h 5321298"/>
              <a:gd name="connsiteX1-71" fmla="*/ 2755900 w 12192000"/>
              <a:gd name="connsiteY1-72" fmla="*/ 1904999 h 5321298"/>
              <a:gd name="connsiteX2-73" fmla="*/ 6921500 w 12192000"/>
              <a:gd name="connsiteY2-74" fmla="*/ 1231900 h 5321298"/>
              <a:gd name="connsiteX3-75" fmla="*/ 8305800 w 12192000"/>
              <a:gd name="connsiteY3-76" fmla="*/ 0 h 5321298"/>
              <a:gd name="connsiteX4-77" fmla="*/ 9931400 w 12192000"/>
              <a:gd name="connsiteY4-78" fmla="*/ 787400 h 5321298"/>
              <a:gd name="connsiteX5-79" fmla="*/ 12192000 w 12192000"/>
              <a:gd name="connsiteY5-80" fmla="*/ 1908174 h 5321298"/>
              <a:gd name="connsiteX6-81" fmla="*/ 12192000 w 12192000"/>
              <a:gd name="connsiteY6-82" fmla="*/ 5321298 h 5321298"/>
              <a:gd name="connsiteX7-83" fmla="*/ 0 w 12192000"/>
              <a:gd name="connsiteY7-84" fmla="*/ 5321298 h 5321298"/>
              <a:gd name="connsiteX8" fmla="*/ 0 w 12192000"/>
              <a:gd name="connsiteY8" fmla="*/ 1908174 h 5321298"/>
              <a:gd name="connsiteX0-85" fmla="*/ 0 w 12192000"/>
              <a:gd name="connsiteY0-86" fmla="*/ 3495674 h 6908798"/>
              <a:gd name="connsiteX1-87" fmla="*/ 2755900 w 12192000"/>
              <a:gd name="connsiteY1-88" fmla="*/ 3492499 h 6908798"/>
              <a:gd name="connsiteX2-89" fmla="*/ 6921500 w 12192000"/>
              <a:gd name="connsiteY2-90" fmla="*/ 2819400 h 6908798"/>
              <a:gd name="connsiteX3-91" fmla="*/ 8305800 w 12192000"/>
              <a:gd name="connsiteY3-92" fmla="*/ 1587500 h 6908798"/>
              <a:gd name="connsiteX4-93" fmla="*/ 9067800 w 12192000"/>
              <a:gd name="connsiteY4-94" fmla="*/ 0 h 6908798"/>
              <a:gd name="connsiteX5-95" fmla="*/ 12192000 w 12192000"/>
              <a:gd name="connsiteY5-96" fmla="*/ 3495674 h 6908798"/>
              <a:gd name="connsiteX6-97" fmla="*/ 12192000 w 12192000"/>
              <a:gd name="connsiteY6-98" fmla="*/ 6908798 h 6908798"/>
              <a:gd name="connsiteX7-99" fmla="*/ 0 w 12192000"/>
              <a:gd name="connsiteY7-100" fmla="*/ 6908798 h 6908798"/>
              <a:gd name="connsiteX8-101" fmla="*/ 0 w 12192000"/>
              <a:gd name="connsiteY8-102" fmla="*/ 3495674 h 6908798"/>
              <a:gd name="connsiteX0-103" fmla="*/ 0 w 12192000"/>
              <a:gd name="connsiteY0-104" fmla="*/ 3495674 h 6908798"/>
              <a:gd name="connsiteX1-105" fmla="*/ 2755900 w 12192000"/>
              <a:gd name="connsiteY1-106" fmla="*/ 3492499 h 6908798"/>
              <a:gd name="connsiteX2-107" fmla="*/ 6921500 w 12192000"/>
              <a:gd name="connsiteY2-108" fmla="*/ 2819400 h 6908798"/>
              <a:gd name="connsiteX3-109" fmla="*/ 8305800 w 12192000"/>
              <a:gd name="connsiteY3-110" fmla="*/ 1587500 h 6908798"/>
              <a:gd name="connsiteX4-111" fmla="*/ 9067800 w 12192000"/>
              <a:gd name="connsiteY4-112" fmla="*/ 0 h 6908798"/>
              <a:gd name="connsiteX5-113" fmla="*/ 10553700 w 12192000"/>
              <a:gd name="connsiteY5-114" fmla="*/ 1638300 h 6908798"/>
              <a:gd name="connsiteX6-115" fmla="*/ 12192000 w 12192000"/>
              <a:gd name="connsiteY6-116" fmla="*/ 3495674 h 6908798"/>
              <a:gd name="connsiteX7-117" fmla="*/ 12192000 w 12192000"/>
              <a:gd name="connsiteY7-118" fmla="*/ 6908798 h 6908798"/>
              <a:gd name="connsiteX8-119" fmla="*/ 0 w 12192000"/>
              <a:gd name="connsiteY8-120" fmla="*/ 6908798 h 6908798"/>
              <a:gd name="connsiteX9" fmla="*/ 0 w 12192000"/>
              <a:gd name="connsiteY9" fmla="*/ 3495674 h 6908798"/>
              <a:gd name="connsiteX0-121" fmla="*/ 0 w 12204700"/>
              <a:gd name="connsiteY0-122" fmla="*/ 3508374 h 6921498"/>
              <a:gd name="connsiteX1-123" fmla="*/ 2755900 w 12204700"/>
              <a:gd name="connsiteY1-124" fmla="*/ 3505199 h 6921498"/>
              <a:gd name="connsiteX2-125" fmla="*/ 6921500 w 12204700"/>
              <a:gd name="connsiteY2-126" fmla="*/ 2832100 h 6921498"/>
              <a:gd name="connsiteX3-127" fmla="*/ 8305800 w 12204700"/>
              <a:gd name="connsiteY3-128" fmla="*/ 1600200 h 6921498"/>
              <a:gd name="connsiteX4-129" fmla="*/ 9067800 w 12204700"/>
              <a:gd name="connsiteY4-130" fmla="*/ 12700 h 6921498"/>
              <a:gd name="connsiteX5-131" fmla="*/ 12204700 w 12204700"/>
              <a:gd name="connsiteY5-132" fmla="*/ 0 h 6921498"/>
              <a:gd name="connsiteX6-133" fmla="*/ 12192000 w 12204700"/>
              <a:gd name="connsiteY6-134" fmla="*/ 3508374 h 6921498"/>
              <a:gd name="connsiteX7-135" fmla="*/ 12192000 w 12204700"/>
              <a:gd name="connsiteY7-136" fmla="*/ 6921498 h 6921498"/>
              <a:gd name="connsiteX8-137" fmla="*/ 0 w 12204700"/>
              <a:gd name="connsiteY8-138" fmla="*/ 6921498 h 6921498"/>
              <a:gd name="connsiteX9-139" fmla="*/ 0 w 12204700"/>
              <a:gd name="connsiteY9-140" fmla="*/ 3508374 h 6921498"/>
              <a:gd name="connsiteX0-141" fmla="*/ 0 w 12204700"/>
              <a:gd name="connsiteY0-142" fmla="*/ 3508374 h 6921498"/>
              <a:gd name="connsiteX1-143" fmla="*/ 2755900 w 12204700"/>
              <a:gd name="connsiteY1-144" fmla="*/ 3505199 h 6921498"/>
              <a:gd name="connsiteX2-145" fmla="*/ 6921500 w 12204700"/>
              <a:gd name="connsiteY2-146" fmla="*/ 2832100 h 6921498"/>
              <a:gd name="connsiteX3-147" fmla="*/ 8305800 w 12204700"/>
              <a:gd name="connsiteY3-148" fmla="*/ 1600200 h 6921498"/>
              <a:gd name="connsiteX4-149" fmla="*/ 8648700 w 12204700"/>
              <a:gd name="connsiteY4-150" fmla="*/ 60325 h 6921498"/>
              <a:gd name="connsiteX5-151" fmla="*/ 12204700 w 12204700"/>
              <a:gd name="connsiteY5-152" fmla="*/ 0 h 6921498"/>
              <a:gd name="connsiteX6-153" fmla="*/ 12192000 w 12204700"/>
              <a:gd name="connsiteY6-154" fmla="*/ 3508374 h 6921498"/>
              <a:gd name="connsiteX7-155" fmla="*/ 12192000 w 12204700"/>
              <a:gd name="connsiteY7-156" fmla="*/ 6921498 h 6921498"/>
              <a:gd name="connsiteX8-157" fmla="*/ 0 w 12204700"/>
              <a:gd name="connsiteY8-158" fmla="*/ 6921498 h 6921498"/>
              <a:gd name="connsiteX9-159" fmla="*/ 0 w 12204700"/>
              <a:gd name="connsiteY9-160" fmla="*/ 3508374 h 6921498"/>
              <a:gd name="connsiteX0-161" fmla="*/ 0 w 12204700"/>
              <a:gd name="connsiteY0-162" fmla="*/ 3448049 h 6861173"/>
              <a:gd name="connsiteX1-163" fmla="*/ 2755900 w 12204700"/>
              <a:gd name="connsiteY1-164" fmla="*/ 3444874 h 6861173"/>
              <a:gd name="connsiteX2-165" fmla="*/ 6921500 w 12204700"/>
              <a:gd name="connsiteY2-166" fmla="*/ 2771775 h 6861173"/>
              <a:gd name="connsiteX3-167" fmla="*/ 8305800 w 12204700"/>
              <a:gd name="connsiteY3-168" fmla="*/ 1539875 h 6861173"/>
              <a:gd name="connsiteX4-169" fmla="*/ 8648700 w 12204700"/>
              <a:gd name="connsiteY4-170" fmla="*/ 0 h 6861173"/>
              <a:gd name="connsiteX5-171" fmla="*/ 12204700 w 12204700"/>
              <a:gd name="connsiteY5-172" fmla="*/ 8255 h 6861173"/>
              <a:gd name="connsiteX6-173" fmla="*/ 12192000 w 12204700"/>
              <a:gd name="connsiteY6-174" fmla="*/ 3448049 h 6861173"/>
              <a:gd name="connsiteX7-175" fmla="*/ 12192000 w 12204700"/>
              <a:gd name="connsiteY7-176" fmla="*/ 6861173 h 6861173"/>
              <a:gd name="connsiteX8-177" fmla="*/ 0 w 12204700"/>
              <a:gd name="connsiteY8-178" fmla="*/ 6861173 h 6861173"/>
              <a:gd name="connsiteX9-179" fmla="*/ 0 w 12204700"/>
              <a:gd name="connsiteY9-180" fmla="*/ 3448049 h 6861173"/>
              <a:gd name="connsiteX0-181" fmla="*/ 0 w 12204700"/>
              <a:gd name="connsiteY0-182" fmla="*/ 3440429 h 6853553"/>
              <a:gd name="connsiteX1-183" fmla="*/ 2755900 w 12204700"/>
              <a:gd name="connsiteY1-184" fmla="*/ 3437254 h 6853553"/>
              <a:gd name="connsiteX2-185" fmla="*/ 6921500 w 12204700"/>
              <a:gd name="connsiteY2-186" fmla="*/ 2764155 h 6853553"/>
              <a:gd name="connsiteX3-187" fmla="*/ 8305800 w 12204700"/>
              <a:gd name="connsiteY3-188" fmla="*/ 1532255 h 6853553"/>
              <a:gd name="connsiteX4-189" fmla="*/ 8641080 w 12204700"/>
              <a:gd name="connsiteY4-190" fmla="*/ 0 h 6853553"/>
              <a:gd name="connsiteX5-191" fmla="*/ 12204700 w 12204700"/>
              <a:gd name="connsiteY5-192" fmla="*/ 635 h 6853553"/>
              <a:gd name="connsiteX6-193" fmla="*/ 12192000 w 12204700"/>
              <a:gd name="connsiteY6-194" fmla="*/ 3440429 h 6853553"/>
              <a:gd name="connsiteX7-195" fmla="*/ 12192000 w 12204700"/>
              <a:gd name="connsiteY7-196" fmla="*/ 6853553 h 6853553"/>
              <a:gd name="connsiteX8-197" fmla="*/ 0 w 12204700"/>
              <a:gd name="connsiteY8-198" fmla="*/ 6853553 h 6853553"/>
              <a:gd name="connsiteX9-199" fmla="*/ 0 w 12204700"/>
              <a:gd name="connsiteY9-200" fmla="*/ 3440429 h 6853553"/>
              <a:gd name="connsiteX0-201" fmla="*/ 0 w 12204700"/>
              <a:gd name="connsiteY0-202" fmla="*/ 3448049 h 6861173"/>
              <a:gd name="connsiteX1-203" fmla="*/ 2755900 w 12204700"/>
              <a:gd name="connsiteY1-204" fmla="*/ 3444874 h 6861173"/>
              <a:gd name="connsiteX2-205" fmla="*/ 6921500 w 12204700"/>
              <a:gd name="connsiteY2-206" fmla="*/ 2771775 h 6861173"/>
              <a:gd name="connsiteX3-207" fmla="*/ 8305800 w 12204700"/>
              <a:gd name="connsiteY3-208" fmla="*/ 1539875 h 6861173"/>
              <a:gd name="connsiteX4-209" fmla="*/ 8648700 w 12204700"/>
              <a:gd name="connsiteY4-210" fmla="*/ 0 h 6861173"/>
              <a:gd name="connsiteX5-211" fmla="*/ 12204700 w 12204700"/>
              <a:gd name="connsiteY5-212" fmla="*/ 8255 h 6861173"/>
              <a:gd name="connsiteX6-213" fmla="*/ 12192000 w 12204700"/>
              <a:gd name="connsiteY6-214" fmla="*/ 3448049 h 6861173"/>
              <a:gd name="connsiteX7-215" fmla="*/ 12192000 w 12204700"/>
              <a:gd name="connsiteY7-216" fmla="*/ 6861173 h 6861173"/>
              <a:gd name="connsiteX8-217" fmla="*/ 0 w 12204700"/>
              <a:gd name="connsiteY8-218" fmla="*/ 6861173 h 6861173"/>
              <a:gd name="connsiteX9-219" fmla="*/ 0 w 12204700"/>
              <a:gd name="connsiteY9-220" fmla="*/ 3448049 h 6861173"/>
              <a:gd name="connsiteX0-221" fmla="*/ 0 w 12204700"/>
              <a:gd name="connsiteY0-222" fmla="*/ 3455034 h 6868158"/>
              <a:gd name="connsiteX1-223" fmla="*/ 2755900 w 12204700"/>
              <a:gd name="connsiteY1-224" fmla="*/ 3451859 h 6868158"/>
              <a:gd name="connsiteX2-225" fmla="*/ 6921500 w 12204700"/>
              <a:gd name="connsiteY2-226" fmla="*/ 2778760 h 6868158"/>
              <a:gd name="connsiteX3-227" fmla="*/ 8305800 w 12204700"/>
              <a:gd name="connsiteY3-228" fmla="*/ 1546860 h 6868158"/>
              <a:gd name="connsiteX4-229" fmla="*/ 8648700 w 12204700"/>
              <a:gd name="connsiteY4-230" fmla="*/ 6985 h 6868158"/>
              <a:gd name="connsiteX5-231" fmla="*/ 12204700 w 12204700"/>
              <a:gd name="connsiteY5-232" fmla="*/ 0 h 6868158"/>
              <a:gd name="connsiteX6-233" fmla="*/ 12192000 w 12204700"/>
              <a:gd name="connsiteY6-234" fmla="*/ 3455034 h 6868158"/>
              <a:gd name="connsiteX7-235" fmla="*/ 12192000 w 12204700"/>
              <a:gd name="connsiteY7-236" fmla="*/ 6868158 h 6868158"/>
              <a:gd name="connsiteX8-237" fmla="*/ 0 w 12204700"/>
              <a:gd name="connsiteY8-238" fmla="*/ 6868158 h 6868158"/>
              <a:gd name="connsiteX9-239" fmla="*/ 0 w 12204700"/>
              <a:gd name="connsiteY9-240" fmla="*/ 3455034 h 6868158"/>
              <a:gd name="connsiteX0-241" fmla="*/ 0 w 12192987"/>
              <a:gd name="connsiteY0-242" fmla="*/ 3448049 h 6861173"/>
              <a:gd name="connsiteX1-243" fmla="*/ 2755900 w 12192987"/>
              <a:gd name="connsiteY1-244" fmla="*/ 3444874 h 6861173"/>
              <a:gd name="connsiteX2-245" fmla="*/ 6921500 w 12192987"/>
              <a:gd name="connsiteY2-246" fmla="*/ 2771775 h 6861173"/>
              <a:gd name="connsiteX3-247" fmla="*/ 8305800 w 12192987"/>
              <a:gd name="connsiteY3-248" fmla="*/ 1539875 h 6861173"/>
              <a:gd name="connsiteX4-249" fmla="*/ 8648700 w 12192987"/>
              <a:gd name="connsiteY4-250" fmla="*/ 0 h 6861173"/>
              <a:gd name="connsiteX5-251" fmla="*/ 12189460 w 12192987"/>
              <a:gd name="connsiteY5-252" fmla="*/ 635 h 6861173"/>
              <a:gd name="connsiteX6-253" fmla="*/ 12192000 w 12192987"/>
              <a:gd name="connsiteY6-254" fmla="*/ 3448049 h 6861173"/>
              <a:gd name="connsiteX7-255" fmla="*/ 12192000 w 12192987"/>
              <a:gd name="connsiteY7-256" fmla="*/ 6861173 h 6861173"/>
              <a:gd name="connsiteX8-257" fmla="*/ 0 w 12192987"/>
              <a:gd name="connsiteY8-258" fmla="*/ 6861173 h 6861173"/>
              <a:gd name="connsiteX9-259" fmla="*/ 0 w 12192987"/>
              <a:gd name="connsiteY9-260" fmla="*/ 3448049 h 6861173"/>
              <a:gd name="connsiteX0-261" fmla="*/ 0 w 12192987"/>
              <a:gd name="connsiteY0-262" fmla="*/ 3448049 h 6861173"/>
              <a:gd name="connsiteX1-263" fmla="*/ 2755900 w 12192987"/>
              <a:gd name="connsiteY1-264" fmla="*/ 3444874 h 6861173"/>
              <a:gd name="connsiteX2-265" fmla="*/ 6921500 w 12192987"/>
              <a:gd name="connsiteY2-266" fmla="*/ 2771775 h 6861173"/>
              <a:gd name="connsiteX3-267" fmla="*/ 8305800 w 12192987"/>
              <a:gd name="connsiteY3-268" fmla="*/ 1539875 h 6861173"/>
              <a:gd name="connsiteX4-269" fmla="*/ 8420100 w 12192987"/>
              <a:gd name="connsiteY4-270" fmla="*/ 0 h 6861173"/>
              <a:gd name="connsiteX5-271" fmla="*/ 12189460 w 12192987"/>
              <a:gd name="connsiteY5-272" fmla="*/ 635 h 6861173"/>
              <a:gd name="connsiteX6-273" fmla="*/ 12192000 w 12192987"/>
              <a:gd name="connsiteY6-274" fmla="*/ 3448049 h 6861173"/>
              <a:gd name="connsiteX7-275" fmla="*/ 12192000 w 12192987"/>
              <a:gd name="connsiteY7-276" fmla="*/ 6861173 h 6861173"/>
              <a:gd name="connsiteX8-277" fmla="*/ 0 w 12192987"/>
              <a:gd name="connsiteY8-278" fmla="*/ 6861173 h 6861173"/>
              <a:gd name="connsiteX9-279" fmla="*/ 0 w 12192987"/>
              <a:gd name="connsiteY9-280" fmla="*/ 3448049 h 6861173"/>
              <a:gd name="connsiteX0-281" fmla="*/ 0 w 12220828"/>
              <a:gd name="connsiteY0-282" fmla="*/ 4315974 h 6861173"/>
              <a:gd name="connsiteX1-283" fmla="*/ 2783741 w 12220828"/>
              <a:gd name="connsiteY1-284" fmla="*/ 3444874 h 6861173"/>
              <a:gd name="connsiteX2-285" fmla="*/ 6949341 w 12220828"/>
              <a:gd name="connsiteY2-286" fmla="*/ 2771775 h 6861173"/>
              <a:gd name="connsiteX3-287" fmla="*/ 8333641 w 12220828"/>
              <a:gd name="connsiteY3-288" fmla="*/ 1539875 h 6861173"/>
              <a:gd name="connsiteX4-289" fmla="*/ 8447941 w 12220828"/>
              <a:gd name="connsiteY4-290" fmla="*/ 0 h 6861173"/>
              <a:gd name="connsiteX5-291" fmla="*/ 12217301 w 12220828"/>
              <a:gd name="connsiteY5-292" fmla="*/ 635 h 6861173"/>
              <a:gd name="connsiteX6-293" fmla="*/ 12219841 w 12220828"/>
              <a:gd name="connsiteY6-294" fmla="*/ 3448049 h 6861173"/>
              <a:gd name="connsiteX7-295" fmla="*/ 12219841 w 12220828"/>
              <a:gd name="connsiteY7-296" fmla="*/ 6861173 h 6861173"/>
              <a:gd name="connsiteX8-297" fmla="*/ 27841 w 12220828"/>
              <a:gd name="connsiteY8-298" fmla="*/ 6861173 h 6861173"/>
              <a:gd name="connsiteX9-299" fmla="*/ 0 w 12220828"/>
              <a:gd name="connsiteY9-300" fmla="*/ 4315974 h 6861173"/>
              <a:gd name="connsiteX0-301" fmla="*/ 0 w 12220828"/>
              <a:gd name="connsiteY0-302" fmla="*/ 4315974 h 6861173"/>
              <a:gd name="connsiteX1-303" fmla="*/ 2783741 w 12220828"/>
              <a:gd name="connsiteY1-304" fmla="*/ 3444874 h 6861173"/>
              <a:gd name="connsiteX2-305" fmla="*/ 4809168 w 12220828"/>
              <a:gd name="connsiteY2-306" fmla="*/ 3124529 h 6861173"/>
              <a:gd name="connsiteX3-307" fmla="*/ 6949341 w 12220828"/>
              <a:gd name="connsiteY3-308" fmla="*/ 2771775 h 6861173"/>
              <a:gd name="connsiteX4-309" fmla="*/ 8333641 w 12220828"/>
              <a:gd name="connsiteY4-310" fmla="*/ 1539875 h 6861173"/>
              <a:gd name="connsiteX5-311" fmla="*/ 8447941 w 12220828"/>
              <a:gd name="connsiteY5-312" fmla="*/ 0 h 6861173"/>
              <a:gd name="connsiteX6-313" fmla="*/ 12217301 w 12220828"/>
              <a:gd name="connsiteY6-314" fmla="*/ 635 h 6861173"/>
              <a:gd name="connsiteX7-315" fmla="*/ 12219841 w 12220828"/>
              <a:gd name="connsiteY7-316" fmla="*/ 3448049 h 6861173"/>
              <a:gd name="connsiteX8-317" fmla="*/ 12219841 w 12220828"/>
              <a:gd name="connsiteY8-318" fmla="*/ 6861173 h 6861173"/>
              <a:gd name="connsiteX9-319" fmla="*/ 27841 w 12220828"/>
              <a:gd name="connsiteY9-320" fmla="*/ 6861173 h 6861173"/>
              <a:gd name="connsiteX10" fmla="*/ 0 w 12220828"/>
              <a:gd name="connsiteY10" fmla="*/ 4315974 h 6861173"/>
              <a:gd name="connsiteX0-321" fmla="*/ 0 w 12220828"/>
              <a:gd name="connsiteY0-322" fmla="*/ 4315974 h 6861173"/>
              <a:gd name="connsiteX1-323" fmla="*/ 2783741 w 12220828"/>
              <a:gd name="connsiteY1-324" fmla="*/ 3444874 h 6861173"/>
              <a:gd name="connsiteX2-325" fmla="*/ 4837009 w 12220828"/>
              <a:gd name="connsiteY2-326" fmla="*/ 3764052 h 6861173"/>
              <a:gd name="connsiteX3-327" fmla="*/ 6949341 w 12220828"/>
              <a:gd name="connsiteY3-328" fmla="*/ 2771775 h 6861173"/>
              <a:gd name="connsiteX4-329" fmla="*/ 8333641 w 12220828"/>
              <a:gd name="connsiteY4-330" fmla="*/ 1539875 h 6861173"/>
              <a:gd name="connsiteX5-331" fmla="*/ 8447941 w 12220828"/>
              <a:gd name="connsiteY5-332" fmla="*/ 0 h 6861173"/>
              <a:gd name="connsiteX6-333" fmla="*/ 12217301 w 12220828"/>
              <a:gd name="connsiteY6-334" fmla="*/ 635 h 6861173"/>
              <a:gd name="connsiteX7-335" fmla="*/ 12219841 w 12220828"/>
              <a:gd name="connsiteY7-336" fmla="*/ 3448049 h 6861173"/>
              <a:gd name="connsiteX8-337" fmla="*/ 12219841 w 12220828"/>
              <a:gd name="connsiteY8-338" fmla="*/ 6861173 h 6861173"/>
              <a:gd name="connsiteX9-339" fmla="*/ 27841 w 12220828"/>
              <a:gd name="connsiteY9-340" fmla="*/ 6861173 h 6861173"/>
              <a:gd name="connsiteX10-341" fmla="*/ 0 w 12220828"/>
              <a:gd name="connsiteY10-342" fmla="*/ 4315974 h 6861173"/>
              <a:gd name="connsiteX0-343" fmla="*/ 0 w 12220828"/>
              <a:gd name="connsiteY0-344" fmla="*/ 4315974 h 6861173"/>
              <a:gd name="connsiteX1-345" fmla="*/ 2783741 w 12220828"/>
              <a:gd name="connsiteY1-346" fmla="*/ 3444874 h 6861173"/>
              <a:gd name="connsiteX2-347" fmla="*/ 4837009 w 12220828"/>
              <a:gd name="connsiteY2-348" fmla="*/ 3764052 h 6861173"/>
              <a:gd name="connsiteX3-349" fmla="*/ 6949341 w 12220828"/>
              <a:gd name="connsiteY3-350" fmla="*/ 2771775 h 6861173"/>
              <a:gd name="connsiteX4-351" fmla="*/ 8491405 w 12220828"/>
              <a:gd name="connsiteY4-352" fmla="*/ 3093003 h 6861173"/>
              <a:gd name="connsiteX5-353" fmla="*/ 8447941 w 12220828"/>
              <a:gd name="connsiteY5-354" fmla="*/ 0 h 6861173"/>
              <a:gd name="connsiteX6-355" fmla="*/ 12217301 w 12220828"/>
              <a:gd name="connsiteY6-356" fmla="*/ 635 h 6861173"/>
              <a:gd name="connsiteX7-357" fmla="*/ 12219841 w 12220828"/>
              <a:gd name="connsiteY7-358" fmla="*/ 3448049 h 6861173"/>
              <a:gd name="connsiteX8-359" fmla="*/ 12219841 w 12220828"/>
              <a:gd name="connsiteY8-360" fmla="*/ 6861173 h 6861173"/>
              <a:gd name="connsiteX9-361" fmla="*/ 27841 w 12220828"/>
              <a:gd name="connsiteY9-362" fmla="*/ 6861173 h 6861173"/>
              <a:gd name="connsiteX10-363" fmla="*/ 0 w 12220828"/>
              <a:gd name="connsiteY10-364" fmla="*/ 4315974 h 6861173"/>
              <a:gd name="connsiteX0-365" fmla="*/ 0 w 12220828"/>
              <a:gd name="connsiteY0-366" fmla="*/ 4315339 h 6860538"/>
              <a:gd name="connsiteX1-367" fmla="*/ 2783741 w 12220828"/>
              <a:gd name="connsiteY1-368" fmla="*/ 3444239 h 6860538"/>
              <a:gd name="connsiteX2-369" fmla="*/ 4837009 w 12220828"/>
              <a:gd name="connsiteY2-370" fmla="*/ 3763417 h 6860538"/>
              <a:gd name="connsiteX3-371" fmla="*/ 6949341 w 12220828"/>
              <a:gd name="connsiteY3-372" fmla="*/ 2771140 h 6860538"/>
              <a:gd name="connsiteX4-373" fmla="*/ 8491405 w 12220828"/>
              <a:gd name="connsiteY4-374" fmla="*/ 3092368 h 6860538"/>
              <a:gd name="connsiteX5-375" fmla="*/ 9849253 w 12220828"/>
              <a:gd name="connsiteY5-376" fmla="*/ 35909 h 6860538"/>
              <a:gd name="connsiteX6-377" fmla="*/ 12217301 w 12220828"/>
              <a:gd name="connsiteY6-378" fmla="*/ 0 h 6860538"/>
              <a:gd name="connsiteX7-379" fmla="*/ 12219841 w 12220828"/>
              <a:gd name="connsiteY7-380" fmla="*/ 3447414 h 6860538"/>
              <a:gd name="connsiteX8-381" fmla="*/ 12219841 w 12220828"/>
              <a:gd name="connsiteY8-382" fmla="*/ 6860538 h 6860538"/>
              <a:gd name="connsiteX9-383" fmla="*/ 27841 w 12220828"/>
              <a:gd name="connsiteY9-384" fmla="*/ 6860538 h 6860538"/>
              <a:gd name="connsiteX10-385" fmla="*/ 0 w 12220828"/>
              <a:gd name="connsiteY10-386" fmla="*/ 4315339 h 686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 ang="0">
                <a:pos x="connsiteX8-101" y="connsiteY8-102"/>
              </a:cxn>
              <a:cxn ang="0">
                <a:pos x="connsiteX9-139" y="connsiteY9-140"/>
              </a:cxn>
              <a:cxn ang="0">
                <a:pos x="connsiteX10-341" y="connsiteY10-342"/>
              </a:cxn>
            </a:cxnLst>
            <a:rect l="l" t="t" r="r" b="b"/>
            <a:pathLst>
              <a:path w="12220828" h="6860538">
                <a:moveTo>
                  <a:pt x="0" y="4315339"/>
                </a:moveTo>
                <a:lnTo>
                  <a:pt x="2783741" y="3444239"/>
                </a:lnTo>
                <a:lnTo>
                  <a:pt x="4837009" y="3763417"/>
                </a:lnTo>
                <a:lnTo>
                  <a:pt x="6949341" y="2771140"/>
                </a:lnTo>
                <a:lnTo>
                  <a:pt x="8491405" y="3092368"/>
                </a:lnTo>
                <a:lnTo>
                  <a:pt x="9849253" y="35909"/>
                </a:lnTo>
                <a:lnTo>
                  <a:pt x="12217301" y="0"/>
                </a:lnTo>
                <a:cubicBezTo>
                  <a:pt x="12213068" y="1169458"/>
                  <a:pt x="12224074" y="2277956"/>
                  <a:pt x="12219841" y="3447414"/>
                </a:cubicBezTo>
                <a:lnTo>
                  <a:pt x="12219841" y="6860538"/>
                </a:lnTo>
                <a:lnTo>
                  <a:pt x="27841" y="6860538"/>
                </a:lnTo>
                <a:lnTo>
                  <a:pt x="0" y="4315339"/>
                </a:lnTo>
                <a:close/>
              </a:path>
            </a:pathLst>
          </a:custGeom>
          <a:solidFill>
            <a:srgbClr val="00ABB4"/>
          </a:solidFill>
          <a:ln w="76200">
            <a:solidFill>
              <a:srgbClr val="00707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287950" y="4462693"/>
            <a:ext cx="6220758" cy="461665"/>
          </a:xfrm>
          <a:prstGeom prst="rect">
            <a:avLst/>
          </a:prstGeom>
          <a:noFill/>
        </p:spPr>
        <p:txBody>
          <a:bodyPr wrap="square" rtlCol="0">
            <a:spAutoFit/>
          </a:bodyPr>
          <a:lstStyle/>
          <a:p>
            <a:r>
              <a:rPr lang="zh-CN" altLang="en-US" sz="2400" dirty="0">
                <a:solidFill>
                  <a:schemeClr val="bg1"/>
                </a:solidFill>
                <a:ea typeface="Roboto Cn" pitchFamily="2" charset="0"/>
                <a:cs typeface="Arial" panose="020B0604020202020204" pitchFamily="34" charset="0"/>
              </a:rPr>
              <a:t>十九大之后哪些上市公司董事长被查</a:t>
            </a:r>
            <a:endParaRPr lang="zh-CN" altLang="en-US" sz="2400" dirty="0">
              <a:solidFill>
                <a:schemeClr val="bg1"/>
              </a:solidFill>
              <a:ea typeface="Roboto Cn" pitchFamily="2" charset="0"/>
              <a:cs typeface="Arial" panose="020B0604020202020204" pitchFamily="34" charset="0"/>
            </a:endParaRPr>
          </a:p>
        </p:txBody>
      </p:sp>
      <p:sp>
        <p:nvSpPr>
          <p:cNvPr id="5" name="文本框 18"/>
          <p:cNvSpPr txBox="1"/>
          <p:nvPr/>
        </p:nvSpPr>
        <p:spPr>
          <a:xfrm>
            <a:off x="1718454" y="5612041"/>
            <a:ext cx="4758546" cy="461665"/>
          </a:xfrm>
          <a:prstGeom prst="rect">
            <a:avLst/>
          </a:prstGeom>
          <a:noFill/>
        </p:spPr>
        <p:txBody>
          <a:bodyPr wrap="square" rtlCol="0">
            <a:spAutoFit/>
          </a:bodyPr>
          <a:lstStyle/>
          <a:p>
            <a:r>
              <a:rPr lang="zh-CN" altLang="en-US" sz="2400" dirty="0">
                <a:solidFill>
                  <a:schemeClr val="bg1"/>
                </a:solidFill>
                <a:ea typeface="Roboto Cn" pitchFamily="2" charset="0"/>
                <a:cs typeface="Arial" panose="020B0604020202020204" pitchFamily="34" charset="0"/>
              </a:rPr>
              <a:t>最近哪些医药公司有员工持股计划</a:t>
            </a:r>
            <a:endParaRPr lang="zh-CN" altLang="en-US" sz="2400" dirty="0">
              <a:solidFill>
                <a:schemeClr val="bg1"/>
              </a:solidFill>
              <a:ea typeface="Roboto Cn" pitchFamily="2" charset="0"/>
              <a:cs typeface="Arial" panose="020B0604020202020204" pitchFamily="34" charset="0"/>
            </a:endParaRPr>
          </a:p>
        </p:txBody>
      </p:sp>
      <p:sp>
        <p:nvSpPr>
          <p:cNvPr id="6" name="文本框 18"/>
          <p:cNvSpPr txBox="1"/>
          <p:nvPr/>
        </p:nvSpPr>
        <p:spPr>
          <a:xfrm>
            <a:off x="1058054" y="4978433"/>
            <a:ext cx="4009246" cy="461665"/>
          </a:xfrm>
          <a:prstGeom prst="rect">
            <a:avLst/>
          </a:prstGeom>
          <a:noFill/>
        </p:spPr>
        <p:txBody>
          <a:bodyPr wrap="square" rtlCol="0">
            <a:spAutoFit/>
          </a:bodyPr>
          <a:lstStyle/>
          <a:p>
            <a:r>
              <a:rPr lang="zh-CN" altLang="en-US" sz="2400" dirty="0">
                <a:solidFill>
                  <a:schemeClr val="bg1"/>
                </a:solidFill>
                <a:ea typeface="Roboto Cn" pitchFamily="2" charset="0"/>
                <a:cs typeface="Arial" panose="020B0604020202020204" pitchFamily="34" charset="0"/>
              </a:rPr>
              <a:t>新能源汽车产销量变化 </a:t>
            </a:r>
            <a:endParaRPr lang="zh-CN" altLang="en-US" sz="2400" dirty="0">
              <a:solidFill>
                <a:schemeClr val="bg1"/>
              </a:solidFill>
              <a:ea typeface="Roboto Cn" pitchFamily="2" charset="0"/>
              <a:cs typeface="Arial" panose="020B0604020202020204" pitchFamily="34" charset="0"/>
            </a:endParaRPr>
          </a:p>
        </p:txBody>
      </p:sp>
      <p:sp>
        <p:nvSpPr>
          <p:cNvPr id="7" name="文本框 18"/>
          <p:cNvSpPr txBox="1"/>
          <p:nvPr/>
        </p:nvSpPr>
        <p:spPr>
          <a:xfrm>
            <a:off x="2467754" y="6245649"/>
            <a:ext cx="4009246" cy="461665"/>
          </a:xfrm>
          <a:prstGeom prst="rect">
            <a:avLst/>
          </a:prstGeom>
          <a:noFill/>
        </p:spPr>
        <p:txBody>
          <a:bodyPr wrap="square" rtlCol="0">
            <a:spAutoFit/>
          </a:bodyPr>
          <a:lstStyle/>
          <a:p>
            <a:r>
              <a:rPr lang="zh-CN" altLang="en-US" sz="2400" dirty="0">
                <a:solidFill>
                  <a:schemeClr val="bg1"/>
                </a:solidFill>
                <a:ea typeface="Roboto Cn" pitchFamily="2" charset="0"/>
                <a:cs typeface="Arial" panose="020B0604020202020204" pitchFamily="34" charset="0"/>
              </a:rPr>
              <a:t>最近五年冬小麦产量变化</a:t>
            </a:r>
            <a:endParaRPr lang="zh-CN" altLang="en-US" sz="2400" dirty="0">
              <a:solidFill>
                <a:schemeClr val="bg1"/>
              </a:solidFill>
              <a:ea typeface="Roboto Cn" pitchFamily="2" charset="0"/>
              <a:cs typeface="Arial" panose="020B0604020202020204" pitchFamily="34" charset="0"/>
            </a:endParaRPr>
          </a:p>
        </p:txBody>
      </p:sp>
      <p:pic>
        <p:nvPicPr>
          <p:cNvPr id="8" name="Picture 4" descr="screenshot.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9402" y="567586"/>
            <a:ext cx="4310062" cy="392732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18"/>
          <p:cNvSpPr txBox="1"/>
          <p:nvPr/>
        </p:nvSpPr>
        <p:spPr>
          <a:xfrm>
            <a:off x="5725187" y="4667209"/>
            <a:ext cx="4009246" cy="461665"/>
          </a:xfrm>
          <a:prstGeom prst="rect">
            <a:avLst/>
          </a:prstGeom>
          <a:noFill/>
        </p:spPr>
        <p:txBody>
          <a:bodyPr wrap="square" rtlCol="0">
            <a:spAutoFit/>
          </a:bodyPr>
          <a:lstStyle/>
          <a:p>
            <a:r>
              <a:rPr lang="en-US" altLang="zh-CN" sz="2400" dirty="0">
                <a:solidFill>
                  <a:schemeClr val="bg1"/>
                </a:solidFill>
                <a:ea typeface="Roboto Cn" pitchFamily="2" charset="0"/>
                <a:cs typeface="Arial" panose="020B0604020202020204" pitchFamily="34" charset="0"/>
              </a:rPr>
              <a:t>GDP</a:t>
            </a:r>
            <a:r>
              <a:rPr lang="zh-CN" altLang="en-US" sz="2400" dirty="0">
                <a:solidFill>
                  <a:schemeClr val="bg1"/>
                </a:solidFill>
                <a:ea typeface="Roboto Cn" pitchFamily="2" charset="0"/>
                <a:cs typeface="Arial" panose="020B0604020202020204" pitchFamily="34" charset="0"/>
              </a:rPr>
              <a:t>负增长的省份</a:t>
            </a:r>
            <a:endParaRPr lang="zh-CN" altLang="en-US" sz="2400" dirty="0">
              <a:solidFill>
                <a:schemeClr val="bg1"/>
              </a:solidFill>
              <a:ea typeface="Roboto Cn" pitchFamily="2" charset="0"/>
              <a:cs typeface="Arial" panose="020B0604020202020204" pitchFamily="34" charset="0"/>
            </a:endParaRPr>
          </a:p>
        </p:txBody>
      </p:sp>
      <p:sp>
        <p:nvSpPr>
          <p:cNvPr id="10" name="文本框 18"/>
          <p:cNvSpPr txBox="1"/>
          <p:nvPr/>
        </p:nvSpPr>
        <p:spPr>
          <a:xfrm>
            <a:off x="6477000" y="5327134"/>
            <a:ext cx="4009246" cy="461665"/>
          </a:xfrm>
          <a:prstGeom prst="rect">
            <a:avLst/>
          </a:prstGeom>
          <a:noFill/>
        </p:spPr>
        <p:txBody>
          <a:bodyPr wrap="square" rtlCol="0">
            <a:spAutoFit/>
          </a:bodyPr>
          <a:lstStyle/>
          <a:p>
            <a:r>
              <a:rPr lang="zh-CN" altLang="en-US" sz="2400" dirty="0">
                <a:solidFill>
                  <a:schemeClr val="bg1"/>
                </a:solidFill>
                <a:ea typeface="Roboto Cn" pitchFamily="2" charset="0"/>
                <a:cs typeface="Arial" panose="020B0604020202020204" pitchFamily="34" charset="0"/>
              </a:rPr>
              <a:t>国家队前十大重仓股</a:t>
            </a:r>
            <a:endParaRPr lang="zh-CN" altLang="en-US" sz="2400" dirty="0">
              <a:solidFill>
                <a:schemeClr val="bg1"/>
              </a:solidFill>
              <a:ea typeface="Roboto Cn" pitchFamily="2" charset="0"/>
              <a:cs typeface="Arial" panose="020B0604020202020204" pitchFamily="34" charset="0"/>
            </a:endParaRPr>
          </a:p>
        </p:txBody>
      </p:sp>
      <p:sp>
        <p:nvSpPr>
          <p:cNvPr id="11" name="文本框 18"/>
          <p:cNvSpPr txBox="1"/>
          <p:nvPr/>
        </p:nvSpPr>
        <p:spPr>
          <a:xfrm>
            <a:off x="7097473" y="6014816"/>
            <a:ext cx="4009246" cy="461665"/>
          </a:xfrm>
          <a:prstGeom prst="rect">
            <a:avLst/>
          </a:prstGeom>
          <a:noFill/>
        </p:spPr>
        <p:txBody>
          <a:bodyPr wrap="square" rtlCol="0">
            <a:spAutoFit/>
          </a:bodyPr>
          <a:lstStyle/>
          <a:p>
            <a:r>
              <a:rPr lang="zh-CN" altLang="en-US" sz="2400" dirty="0">
                <a:solidFill>
                  <a:schemeClr val="bg1"/>
                </a:solidFill>
                <a:ea typeface="Roboto Cn" pitchFamily="2" charset="0"/>
                <a:cs typeface="Arial" panose="020B0604020202020204" pitchFamily="34" charset="0"/>
              </a:rPr>
              <a:t>供给侧改革影响的产能</a:t>
            </a:r>
            <a:endParaRPr lang="zh-CN" altLang="en-US" sz="2400" dirty="0">
              <a:solidFill>
                <a:schemeClr val="bg1"/>
              </a:solidFill>
              <a:ea typeface="Roboto Cn" pitchFamily="2" charset="0"/>
              <a:cs typeface="Arial" panose="020B0604020202020204" pitchFamily="34" charset="0"/>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2" name="Rectangle 1"/>
          <p:cNvSpPr/>
          <p:nvPr/>
        </p:nvSpPr>
        <p:spPr>
          <a:xfrm>
            <a:off x="-1" y="0"/>
            <a:ext cx="3306879" cy="6858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i="0" u="none" strike="noStrike" cap="none" spc="0" normalizeH="0" baseline="0" dirty="0">
              <a:ln>
                <a:noFill/>
              </a:ln>
              <a:solidFill>
                <a:srgbClr val="000000"/>
              </a:solidFill>
              <a:effectLst/>
              <a:uFillTx/>
              <a:latin typeface="+mj-lt"/>
              <a:ea typeface="+mj-ea"/>
              <a:cs typeface="+mj-cs"/>
              <a:sym typeface="Calibri" panose="020F0502020204030204"/>
            </a:endParaRPr>
          </a:p>
        </p:txBody>
      </p:sp>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3752" y="1202619"/>
            <a:ext cx="7740316" cy="4337621"/>
          </a:xfrm>
          <a:prstGeom prst="rect">
            <a:avLst/>
          </a:prstGeom>
          <a:effectLst>
            <a:reflection blurRad="6350" stA="52000" endA="300" endPos="35000" dir="5400000" sy="-100000" algn="bl" rotWithShape="0"/>
          </a:effectLst>
        </p:spPr>
      </p:pic>
      <p:sp>
        <p:nvSpPr>
          <p:cNvPr id="16" name="Rectangle 15"/>
          <p:cNvSpPr/>
          <p:nvPr/>
        </p:nvSpPr>
        <p:spPr>
          <a:xfrm>
            <a:off x="4303732" y="1196752"/>
            <a:ext cx="3592468" cy="407315"/>
          </a:xfrm>
          <a:prstGeom prst="rect">
            <a:avLst/>
          </a:prstGeom>
          <a:noFill/>
          <a:ln w="12700" cap="flat">
            <a:solidFill>
              <a:srgbClr val="ED7C77"/>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1800" b="0" u="none" strike="noStrike" cap="none" spc="0" normalizeH="0" baseline="0" dirty="0">
              <a:ln>
                <a:noFill/>
              </a:ln>
              <a:solidFill>
                <a:srgbClr val="000000"/>
              </a:solidFill>
              <a:effectLst/>
              <a:uFillTx/>
              <a:latin typeface="PingFang SC Regular" charset="-122"/>
              <a:ea typeface="PingFang SC Regular" charset="-122"/>
              <a:cs typeface="PingFang SC Regular" charset="-122"/>
              <a:sym typeface="Calibri" panose="020F0502020204030204"/>
            </a:endParaRPr>
          </a:p>
        </p:txBody>
      </p:sp>
      <p:sp>
        <p:nvSpPr>
          <p:cNvPr id="4" name="Slide Number Placeholder 3"/>
          <p:cNvSpPr>
            <a:spLocks noGrp="1"/>
          </p:cNvSpPr>
          <p:nvPr>
            <p:ph type="sldNum" sz="quarter" idx="2"/>
          </p:nvPr>
        </p:nvSpPr>
        <p:spPr/>
        <p:txBody>
          <a:bodyPr/>
          <a:lstStyle/>
          <a:p>
            <a:fld id="{86CB4B4D-7CA3-9044-876B-883B54F8677D}" type="slidenum">
              <a:rPr lang="uk-UA" smtClean="0"/>
            </a:fld>
            <a:endParaRPr lang="uk-UA"/>
          </a:p>
        </p:txBody>
      </p:sp>
      <p:sp>
        <p:nvSpPr>
          <p:cNvPr id="14" name="Title 1"/>
          <p:cNvSpPr txBox="1"/>
          <p:nvPr/>
        </p:nvSpPr>
        <p:spPr>
          <a:xfrm>
            <a:off x="567790" y="2088905"/>
            <a:ext cx="2361690" cy="1325563"/>
          </a:xfrm>
          <a:prstGeom prst="rect">
            <a:avLst/>
          </a:prstGeom>
          <a:ln w="12700">
            <a:miter lim="400000"/>
          </a:ln>
        </p:spPr>
        <p:txBody>
          <a:bodyPr lIns="45719" rIns="45719" anchor="ct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hangingPunct="1">
              <a:lnSpc>
                <a:spcPct val="100000"/>
              </a:lnSpc>
            </a:pPr>
            <a:r>
              <a:rPr lang="zh-CN" altLang="en-US" sz="3600" b="1" dirty="0">
                <a:solidFill>
                  <a:srgbClr val="4EACB4"/>
                </a:solidFill>
                <a:latin typeface="PingFang SC" charset="-122"/>
                <a:ea typeface="PingFang SC" charset="-122"/>
                <a:cs typeface="PingFang SC" charset="-122"/>
              </a:rPr>
              <a:t>金融领域的</a:t>
            </a:r>
            <a:r>
              <a:rPr lang="en-US" altLang="zh-CN" sz="3600" b="1" dirty="0">
                <a:solidFill>
                  <a:srgbClr val="4EACB4"/>
                </a:solidFill>
                <a:latin typeface="PingFang SC" charset="-122"/>
                <a:ea typeface="PingFang SC" charset="-122"/>
                <a:cs typeface="PingFang SC" charset="-122"/>
              </a:rPr>
              <a:t>Google</a:t>
            </a:r>
            <a:endParaRPr lang="en-US" sz="3600" b="1" dirty="0">
              <a:solidFill>
                <a:srgbClr val="4EACB4"/>
              </a:solidFill>
              <a:latin typeface="PingFang SC" charset="-122"/>
              <a:ea typeface="PingFang SC" charset="-122"/>
              <a:cs typeface="PingFang SC" charset="-122"/>
            </a:endParaRPr>
          </a:p>
        </p:txBody>
      </p:sp>
      <p:sp>
        <p:nvSpPr>
          <p:cNvPr id="18" name="Rectangle 17"/>
          <p:cNvSpPr/>
          <p:nvPr/>
        </p:nvSpPr>
        <p:spPr>
          <a:xfrm>
            <a:off x="497709" y="3889884"/>
            <a:ext cx="2655216" cy="1094467"/>
          </a:xfrm>
          <a:prstGeom prst="rect">
            <a:avLst/>
          </a:prstGeom>
        </p:spPr>
        <p:txBody>
          <a:bodyPr wrap="square">
            <a:spAutoFit/>
          </a:bodyPr>
          <a:lstStyle/>
          <a:p>
            <a:pPr>
              <a:lnSpc>
                <a:spcPct val="90000"/>
              </a:lnSpc>
            </a:pPr>
            <a:r>
              <a:rPr lang="zh-CN" altLang="en-US" sz="1800" dirty="0">
                <a:solidFill>
                  <a:srgbClr val="2D2D3D"/>
                </a:solidFill>
                <a:latin typeface="PingFang SC Regular" charset="-122"/>
                <a:ea typeface="PingFang SC Regular" charset="-122"/>
                <a:cs typeface="PingFang SC Regular" charset="-122"/>
              </a:rPr>
              <a:t>交互简单的一键作答 </a:t>
            </a:r>
            <a:r>
              <a:rPr lang="en-US" altLang="zh-CN" sz="1800" dirty="0">
                <a:solidFill>
                  <a:srgbClr val="2D2D3D"/>
                </a:solidFill>
                <a:latin typeface="PingFang SC Regular" charset="-122"/>
                <a:ea typeface="PingFang SC Regular" charset="-122"/>
                <a:cs typeface="PingFang SC Regular" charset="-122"/>
              </a:rPr>
              <a:t>——</a:t>
            </a:r>
            <a:r>
              <a:rPr lang="zh-CN" altLang="en-US" sz="1800" dirty="0">
                <a:solidFill>
                  <a:srgbClr val="2D2D3D"/>
                </a:solidFill>
                <a:latin typeface="PingFang SC Regular" charset="-122"/>
                <a:ea typeface="PingFang SC Regular" charset="-122"/>
                <a:cs typeface="PingFang SC Regular" charset="-122"/>
              </a:rPr>
              <a:t>彻底摆脱搜索、下载数据、比对、整理和制表的繁琐流程</a:t>
            </a:r>
            <a:endParaRPr lang="zh-CN" altLang="en-US" sz="1800" dirty="0">
              <a:solidFill>
                <a:srgbClr val="2D2D3D"/>
              </a:solidFill>
              <a:latin typeface="PingFang SC Regular" charset="-122"/>
              <a:ea typeface="PingFang SC Regular" charset="-122"/>
              <a:cs typeface="PingFang SC Regular" charset="-122"/>
            </a:endParaRPr>
          </a:p>
        </p:txBody>
      </p:sp>
      <p:sp>
        <p:nvSpPr>
          <p:cNvPr id="19" name="Rectangle 18"/>
          <p:cNvSpPr/>
          <p:nvPr/>
        </p:nvSpPr>
        <p:spPr>
          <a:xfrm>
            <a:off x="567790" y="1857009"/>
            <a:ext cx="1128835" cy="338554"/>
          </a:xfrm>
          <a:prstGeom prst="rect">
            <a:avLst/>
          </a:prstGeom>
        </p:spPr>
        <p:txBody>
          <a:bodyPr wrap="none">
            <a:spAutoFit/>
          </a:bodyPr>
          <a:lstStyle/>
          <a:p>
            <a:r>
              <a:rPr lang="zh-CN" altLang="en-US" sz="1600" dirty="0">
                <a:solidFill>
                  <a:srgbClr val="2E2B3D"/>
                </a:solidFill>
                <a:latin typeface="PingFang SC" charset="-122"/>
                <a:ea typeface="PingFang SC" charset="-122"/>
                <a:cs typeface="PingFang SC" charset="-122"/>
              </a:rPr>
              <a:t>应用场景</a:t>
            </a:r>
            <a:r>
              <a:rPr lang="en-US" altLang="zh-CN" sz="1600" dirty="0">
                <a:solidFill>
                  <a:srgbClr val="2E2B3D"/>
                </a:solidFill>
                <a:latin typeface="PingFang SC" charset="-122"/>
                <a:ea typeface="PingFang SC" charset="-122"/>
                <a:cs typeface="PingFang SC" charset="-122"/>
              </a:rPr>
              <a:t>5</a:t>
            </a:r>
            <a:endParaRPr lang="en-US" sz="160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2B3D"/>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680" y="-27384"/>
            <a:ext cx="12592820" cy="6885384"/>
          </a:xfrm>
          <a:prstGeom prst="rect">
            <a:avLst/>
          </a:prstGeom>
        </p:spPr>
      </p:pic>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130" name="文本框 9"/>
          <p:cNvSpPr txBox="1"/>
          <p:nvPr/>
        </p:nvSpPr>
        <p:spPr>
          <a:xfrm>
            <a:off x="3219697" y="3013502"/>
            <a:ext cx="5752607" cy="830997"/>
          </a:xfrm>
          <a:prstGeom prst="rect">
            <a:avLst/>
          </a:prstGeom>
          <a:noFill/>
          <a:ln w="12700">
            <a:miter lim="400000"/>
          </a:ln>
        </p:spPr>
        <p:txBody>
          <a:bodyPr wrap="square" lIns="45719" rIns="4571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ctr">
              <a:defRPr sz="4800">
                <a:solidFill>
                  <a:srgbClr val="4EACB4"/>
                </a:solidFill>
                <a:latin typeface="PingFang SC Regular" charset="-122"/>
                <a:ea typeface="PingFang SC Regular" charset="-122"/>
                <a:cs typeface="PingFang SC Regular" charset="-122"/>
              </a:defRPr>
            </a:lvl1pPr>
          </a:lstStyle>
          <a:p>
            <a:r>
              <a:rPr lang="en-US" altLang="zh-CN" dirty="0"/>
              <a:t>3.</a:t>
            </a:r>
            <a:r>
              <a:rPr lang="zh-CN" altLang="en-US" dirty="0"/>
              <a:t> 技术指标</a:t>
            </a:r>
            <a:endParaRPr dirty="0"/>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grpSp>
        <p:nvGrpSpPr>
          <p:cNvPr id="8" name="Group 7"/>
          <p:cNvGrpSpPr/>
          <p:nvPr/>
        </p:nvGrpSpPr>
        <p:grpSpPr>
          <a:xfrm>
            <a:off x="1337443" y="2392289"/>
            <a:ext cx="9517115" cy="2620887"/>
            <a:chOff x="1537086" y="2372214"/>
            <a:chExt cx="9517115" cy="2620887"/>
          </a:xfrm>
        </p:grpSpPr>
        <p:sp>
          <p:nvSpPr>
            <p:cNvPr id="3" name="TextBox 2"/>
            <p:cNvSpPr txBox="1"/>
            <p:nvPr/>
          </p:nvSpPr>
          <p:spPr>
            <a:xfrm>
              <a:off x="1537086" y="2372214"/>
              <a:ext cx="214417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zh-CN" altLang="en-US" sz="24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大规模数据</a:t>
              </a:r>
              <a:endParaRPr kumimoji="0" lang="en-US" sz="24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4" name="TextBox 3"/>
            <p:cNvSpPr txBox="1"/>
            <p:nvPr/>
          </p:nvSpPr>
          <p:spPr>
            <a:xfrm>
              <a:off x="4740174" y="2372214"/>
              <a:ext cx="30243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b="0" dirty="0">
                  <a:solidFill>
                    <a:schemeClr val="bg1"/>
                  </a:solidFill>
                  <a:latin typeface="PingFang SC Regular" charset="-122"/>
                  <a:ea typeface="PingFang SC Regular" charset="-122"/>
                  <a:cs typeface="PingFang SC Regular" charset="-122"/>
                </a:rPr>
                <a:t>高性能计算平台</a:t>
              </a:r>
              <a:endParaRPr kumimoji="0" lang="en-US" sz="24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5" name="TextBox 4"/>
            <p:cNvSpPr txBox="1"/>
            <p:nvPr/>
          </p:nvSpPr>
          <p:spPr>
            <a:xfrm>
              <a:off x="9108149" y="2372214"/>
              <a:ext cx="1946052"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b="0">
                  <a:solidFill>
                    <a:schemeClr val="bg1"/>
                  </a:solidFill>
                  <a:latin typeface="PingFang SC Regular" charset="-122"/>
                  <a:ea typeface="PingFang SC Regular" charset="-122"/>
                  <a:cs typeface="PingFang SC Regular" charset="-122"/>
                </a:rPr>
                <a:t>深度学习算法</a:t>
              </a:r>
              <a:endParaRPr kumimoji="0" lang="en-US" sz="24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pic>
          <p:nvPicPr>
            <p:cNvPr id="9" name="Picture 8"/>
            <p:cNvPicPr>
              <a:picLocks noChangeAspect="1"/>
            </p:cNvPicPr>
            <p:nvPr/>
          </p:nvPicPr>
          <p:blipFill rotWithShape="1">
            <a:blip r:embed="rId1"/>
            <a:srcRect/>
            <a:stretch>
              <a:fillRect/>
            </a:stretch>
          </p:blipFill>
          <p:spPr>
            <a:xfrm>
              <a:off x="1694774" y="3081418"/>
              <a:ext cx="1828800" cy="1828800"/>
            </a:xfrm>
            <a:prstGeom prst="rect">
              <a:avLst/>
            </a:prstGeom>
            <a:effectLst>
              <a:reflection blurRad="6350" stA="52000" endA="300" endPos="35000" dir="5400000" sy="-100000" algn="bl" rotWithShape="0"/>
            </a:effectLst>
          </p:spPr>
        </p:pic>
        <p:pic>
          <p:nvPicPr>
            <p:cNvPr id="10" name="Picture 9"/>
            <p:cNvPicPr>
              <a:picLocks noChangeAspect="1"/>
            </p:cNvPicPr>
            <p:nvPr/>
          </p:nvPicPr>
          <p:blipFill rotWithShape="1">
            <a:blip r:embed="rId2"/>
            <a:srcRect l="747" r="32707"/>
            <a:stretch>
              <a:fillRect/>
            </a:stretch>
          </p:blipFill>
          <p:spPr>
            <a:xfrm>
              <a:off x="5337942" y="3164301"/>
              <a:ext cx="1828800" cy="1828800"/>
            </a:xfrm>
            <a:prstGeom prst="rect">
              <a:avLst/>
            </a:prstGeom>
            <a:effectLst>
              <a:reflection blurRad="6350" stA="52000" endA="300" endPos="35000" dir="5400000" sy="-100000" algn="bl" rotWithShape="0"/>
            </a:effectLst>
          </p:spPr>
        </p:pic>
        <p:pic>
          <p:nvPicPr>
            <p:cNvPr id="14" name="Picture 13"/>
            <p:cNvPicPr>
              <a:picLocks noChangeAspect="1"/>
            </p:cNvPicPr>
            <p:nvPr/>
          </p:nvPicPr>
          <p:blipFill rotWithShape="1">
            <a:blip r:embed="rId3"/>
            <a:srcRect l="25600" t="15554" r="27079" b="15557"/>
            <a:stretch>
              <a:fillRect/>
            </a:stretch>
          </p:blipFill>
          <p:spPr>
            <a:xfrm>
              <a:off x="9137278" y="3164301"/>
              <a:ext cx="1887793" cy="1828800"/>
            </a:xfrm>
            <a:prstGeom prst="rect">
              <a:avLst/>
            </a:prstGeom>
            <a:effectLst>
              <a:reflection blurRad="6350" stA="52000" endA="300" endPos="35000" dir="5400000" sy="-100000" algn="bl" rotWithShape="0"/>
            </a:effectLst>
          </p:spPr>
        </p:pic>
        <p:cxnSp>
          <p:nvCxnSpPr>
            <p:cNvPr id="16" name="Straight Arrow Connector 15"/>
            <p:cNvCxnSpPr>
              <a:stCxn id="3" idx="3"/>
              <a:endCxn id="4" idx="1"/>
            </p:cNvCxnSpPr>
            <p:nvPr/>
          </p:nvCxnSpPr>
          <p:spPr>
            <a:xfrm>
              <a:off x="3681262" y="2603046"/>
              <a:ext cx="1058912" cy="0"/>
            </a:xfrm>
            <a:prstGeom prst="straightConnector1">
              <a:avLst/>
            </a:prstGeom>
            <a:noFill/>
            <a:ln w="12700" cap="flat">
              <a:solidFill>
                <a:schemeClr val="bg1">
                  <a:lumMod val="75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p:cNvCxnSpPr>
              <a:stCxn id="4" idx="3"/>
              <a:endCxn id="5" idx="1"/>
            </p:cNvCxnSpPr>
            <p:nvPr/>
          </p:nvCxnSpPr>
          <p:spPr>
            <a:xfrm>
              <a:off x="7764511" y="2603046"/>
              <a:ext cx="1343638" cy="0"/>
            </a:xfrm>
            <a:prstGeom prst="straightConnector1">
              <a:avLst/>
            </a:prstGeom>
            <a:noFill/>
            <a:ln w="12700" cap="flat">
              <a:solidFill>
                <a:schemeClr val="bg1">
                  <a:lumMod val="75000"/>
                </a:schemeClr>
              </a:solidFill>
              <a:prstDash val="solid"/>
              <a:miter lim="800000"/>
              <a:tailEnd type="triangle"/>
            </a:ln>
            <a:effectLst/>
            <a:sp3d/>
          </p:spPr>
          <p:style>
            <a:lnRef idx="0">
              <a:scrgbClr r="0" g="0" b="0"/>
            </a:lnRef>
            <a:fillRef idx="0">
              <a:scrgbClr r="0" g="0" b="0"/>
            </a:fillRef>
            <a:effectRef idx="0">
              <a:scrgbClr r="0" g="0" b="0"/>
            </a:effectRef>
            <a:fontRef idx="none"/>
          </p:style>
        </p:cxnSp>
      </p:grpSp>
      <p:sp>
        <p:nvSpPr>
          <p:cNvPr id="13" name="Slide Number Placeholder 12"/>
          <p:cNvSpPr>
            <a:spLocks noGrp="1"/>
          </p:cNvSpPr>
          <p:nvPr>
            <p:ph type="sldNum" sz="quarter" idx="2"/>
          </p:nvPr>
        </p:nvSpPr>
        <p:spPr/>
        <p:txBody>
          <a:bodyPr/>
          <a:lstStyle/>
          <a:p>
            <a:fld id="{86CB4B4D-7CA3-9044-876B-883B54F8677D}" type="slidenum">
              <a:rPr lang="uk-UA" smtClean="0"/>
            </a:fld>
            <a:endParaRPr lang="uk-UA"/>
          </a:p>
        </p:txBody>
      </p:sp>
      <p:sp>
        <p:nvSpPr>
          <p:cNvPr id="15" name="标题 1"/>
          <p:cNvSpPr txBox="1"/>
          <p:nvPr/>
        </p:nvSpPr>
        <p:spPr>
          <a:xfrm>
            <a:off x="596982" y="980728"/>
            <a:ext cx="11073064" cy="139148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defRPr sz="4400" b="1" i="0" u="none" strike="noStrike" cap="none" spc="0" baseline="0">
                <a:ln>
                  <a:noFill/>
                </a:ln>
                <a:solidFill>
                  <a:srgbClr val="000000"/>
                </a:solidFill>
                <a:uFillTx/>
                <a:latin typeface="Heiti SC Medium" charset="-122"/>
                <a:ea typeface="Heiti SC Medium" charset="-122"/>
                <a:cs typeface="Heiti SC Medium" charset="-122"/>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hangingPunct="1"/>
            <a:r>
              <a:rPr lang="zh-CN" altLang="en-US" dirty="0">
                <a:solidFill>
                  <a:schemeClr val="bg1"/>
                </a:solidFill>
              </a:rPr>
              <a:t>世界最前沿</a:t>
            </a:r>
            <a:r>
              <a:rPr lang="zh-CN" altLang="en-US">
                <a:solidFill>
                  <a:schemeClr val="bg1"/>
                </a:solidFill>
              </a:rPr>
              <a:t>的人工智能技术</a:t>
            </a:r>
            <a:endParaRPr lang="zh-CN" altLang="en-US" dirty="0">
              <a:solidFill>
                <a:schemeClr val="bg1"/>
              </a:solidFill>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graphicFrame>
        <p:nvGraphicFramePr>
          <p:cNvPr id="14" name="Chart 13"/>
          <p:cNvGraphicFramePr/>
          <p:nvPr/>
        </p:nvGraphicFramePr>
        <p:xfrm>
          <a:off x="478302" y="2060848"/>
          <a:ext cx="11310425" cy="4143278"/>
        </p:xfrm>
        <a:graphic>
          <a:graphicData uri="http://schemas.openxmlformats.org/drawingml/2006/chart">
            <c:chart xmlns:c="http://schemas.openxmlformats.org/drawingml/2006/chart" xmlns:r="http://schemas.openxmlformats.org/officeDocument/2006/relationships" r:id="rId1"/>
          </a:graphicData>
        </a:graphic>
      </p:graphicFrame>
      <p:sp>
        <p:nvSpPr>
          <p:cNvPr id="15" name="标题 1"/>
          <p:cNvSpPr txBox="1"/>
          <p:nvPr/>
        </p:nvSpPr>
        <p:spPr>
          <a:xfrm>
            <a:off x="596982" y="980728"/>
            <a:ext cx="11073064" cy="139148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defRPr sz="4400" b="1" i="0" u="none" strike="noStrike" cap="none" spc="0" baseline="0">
                <a:ln>
                  <a:noFill/>
                </a:ln>
                <a:solidFill>
                  <a:srgbClr val="000000"/>
                </a:solidFill>
                <a:uFillTx/>
                <a:latin typeface="Heiti SC Medium" charset="-122"/>
                <a:ea typeface="Heiti SC Medium" charset="-122"/>
                <a:cs typeface="Heiti SC Medium" charset="-122"/>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hangingPunct="1"/>
            <a:r>
              <a:rPr lang="zh-CN" altLang="en-US" dirty="0">
                <a:solidFill>
                  <a:schemeClr val="bg1"/>
                </a:solidFill>
              </a:rPr>
              <a:t>由语言学家带队，持续进行</a:t>
            </a:r>
            <a:r>
              <a:rPr lang="zh-CN" altLang="en-US">
                <a:solidFill>
                  <a:schemeClr val="bg1"/>
                </a:solidFill>
              </a:rPr>
              <a:t>大规模数据标注</a:t>
            </a:r>
            <a:endParaRPr lang="zh-CN" altLang="en-US" dirty="0">
              <a:solidFill>
                <a:schemeClr val="bg1"/>
              </a:solidFill>
            </a:endParaRPr>
          </a:p>
        </p:txBody>
      </p:sp>
      <p:sp>
        <p:nvSpPr>
          <p:cNvPr id="5" name="Slide Number Placeholder 12"/>
          <p:cNvSpPr>
            <a:spLocks noGrp="1"/>
          </p:cNvSpPr>
          <p:nvPr>
            <p:ph type="sldNum" sz="quarter" idx="2"/>
          </p:nvPr>
        </p:nvSpPr>
        <p:spPr>
          <a:xfrm>
            <a:off x="11104376" y="6400413"/>
            <a:ext cx="249425" cy="276999"/>
          </a:xfrm>
        </p:spPr>
        <p:txBody>
          <a:bodyPr/>
          <a:lstStyle/>
          <a:p>
            <a:r>
              <a:rPr lang="en-US" altLang="zh-CN" dirty="0"/>
              <a:t>50</a:t>
            </a:r>
            <a:endParaRPr lang="uk-UA"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graphicFrame>
        <p:nvGraphicFramePr>
          <p:cNvPr id="34" name="Table 8"/>
          <p:cNvGraphicFramePr/>
          <p:nvPr/>
        </p:nvGraphicFramePr>
        <p:xfrm>
          <a:off x="1703512" y="2113464"/>
          <a:ext cx="7848872" cy="3845420"/>
        </p:xfrm>
        <a:graphic>
          <a:graphicData uri="http://schemas.openxmlformats.org/drawingml/2006/table">
            <a:tbl>
              <a:tblPr>
                <a:tableStyleId>{4C3C2611-4C71-4FC5-86AE-919BDF0F9419}</a:tableStyleId>
              </a:tblPr>
              <a:tblGrid>
                <a:gridCol w="2232248"/>
                <a:gridCol w="1692188"/>
                <a:gridCol w="1962218"/>
                <a:gridCol w="1962218"/>
              </a:tblGrid>
              <a:tr h="769084">
                <a:tc>
                  <a:txBody>
                    <a:bodyPr/>
                    <a:lstStyle/>
                    <a:p>
                      <a:pPr algn="ctr">
                        <a:defRPr sz="1800">
                          <a:solidFill>
                            <a:srgbClr val="000000"/>
                          </a:solidFill>
                        </a:defRPr>
                      </a:pPr>
                      <a:endParaRPr sz="1900" b="1" i="0" dirty="0">
                        <a:solidFill>
                          <a:srgbClr val="070809"/>
                        </a:solidFill>
                        <a:latin typeface="Heiti SC Medium" charset="-122"/>
                        <a:ea typeface="Heiti SC Medium" charset="-122"/>
                        <a:cs typeface="Heiti SC Medium" charset="-122"/>
                        <a:sym typeface="微软雅黑" panose="020B0503020204020204" charset="-122"/>
                      </a:endParaRPr>
                    </a:p>
                  </a:txBody>
                  <a:tcPr marL="47899" marR="47899" marT="47899" marB="47899" anchor="ctr" horzOverflow="overflow">
                    <a:lnL w="12700">
                      <a:miter lim="400000"/>
                    </a:lnL>
                    <a:lnR w="12700">
                      <a:miter lim="400000"/>
                    </a:lnR>
                    <a:lnT w="12700">
                      <a:miter lim="400000"/>
                    </a:lnT>
                    <a:lnB w="12700">
                      <a:noFill/>
                      <a:miter lim="400000"/>
                    </a:lnB>
                    <a:noFill/>
                  </a:tcPr>
                </a:tc>
                <a:tc>
                  <a:txBody>
                    <a:bodyPr/>
                    <a:lstStyle/>
                    <a:p>
                      <a:pPr algn="ctr">
                        <a:defRPr sz="1800" b="1">
                          <a:solidFill>
                            <a:srgbClr val="79797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800" b="1" i="0" dirty="0">
                          <a:solidFill>
                            <a:schemeClr val="bg1"/>
                          </a:solidFill>
                          <a:latin typeface="Heiti SC Medium" charset="-122"/>
                          <a:ea typeface="Heiti SC Medium" charset="-122"/>
                          <a:cs typeface="Heiti SC Medium" charset="-122"/>
                        </a:rPr>
                        <a:t>TensorFlow</a:t>
                      </a:r>
                      <a:endParaRPr sz="1800" b="1" i="0" dirty="0">
                        <a:solidFill>
                          <a:schemeClr val="bg1"/>
                        </a:solidFill>
                        <a:latin typeface="Heiti SC Medium" charset="-122"/>
                        <a:ea typeface="Heiti SC Medium" charset="-122"/>
                        <a:cs typeface="Heiti SC Medium" charset="-122"/>
                      </a:endParaRPr>
                    </a:p>
                    <a:p>
                      <a:pPr algn="ctr">
                        <a:defRPr sz="1800" b="1">
                          <a:solidFill>
                            <a:srgbClr val="79797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800" b="1" i="0" dirty="0">
                          <a:solidFill>
                            <a:schemeClr val="bg1"/>
                          </a:solidFill>
                          <a:latin typeface="Heiti SC Medium" charset="-122"/>
                          <a:ea typeface="Heiti SC Medium" charset="-122"/>
                          <a:cs typeface="Heiti SC Medium" charset="-122"/>
                        </a:rPr>
                        <a:t>（Google）</a:t>
                      </a:r>
                      <a:endParaRPr sz="1800" b="1" i="0" dirty="0">
                        <a:solidFill>
                          <a:schemeClr val="bg1"/>
                        </a:solidFill>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12700">
                      <a:miter lim="400000"/>
                    </a:lnT>
                    <a:lnB w="12700">
                      <a:miter lim="400000"/>
                    </a:lnB>
                    <a:noFill/>
                  </a:tcPr>
                </a:tc>
                <a:tc>
                  <a:txBody>
                    <a:bodyPr/>
                    <a:lstStyle/>
                    <a:p>
                      <a:pPr algn="ctr">
                        <a:defRPr sz="1800" b="1">
                          <a:solidFill>
                            <a:srgbClr val="79797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800" b="1" i="0" dirty="0">
                          <a:solidFill>
                            <a:schemeClr val="bg1"/>
                          </a:solidFill>
                          <a:latin typeface="Heiti SC Medium" charset="-122"/>
                          <a:ea typeface="Heiti SC Medium" charset="-122"/>
                          <a:cs typeface="Heiti SC Medium" charset="-122"/>
                        </a:rPr>
                        <a:t>PyTorch</a:t>
                      </a:r>
                      <a:endParaRPr sz="1800" b="1" i="0" dirty="0">
                        <a:solidFill>
                          <a:schemeClr val="bg1"/>
                        </a:solidFill>
                        <a:latin typeface="Heiti SC Medium" charset="-122"/>
                        <a:ea typeface="Heiti SC Medium" charset="-122"/>
                        <a:cs typeface="Heiti SC Medium" charset="-122"/>
                      </a:endParaRPr>
                    </a:p>
                    <a:p>
                      <a:pPr algn="ctr">
                        <a:defRPr sz="1800" b="1">
                          <a:solidFill>
                            <a:srgbClr val="79797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800" b="1" i="0" dirty="0">
                          <a:solidFill>
                            <a:schemeClr val="bg1"/>
                          </a:solidFill>
                          <a:latin typeface="Heiti SC Medium" charset="-122"/>
                          <a:ea typeface="Heiti SC Medium" charset="-122"/>
                          <a:cs typeface="Heiti SC Medium" charset="-122"/>
                        </a:rPr>
                        <a:t>（Facebook) </a:t>
                      </a:r>
                      <a:endParaRPr sz="1800" b="1" i="0" dirty="0">
                        <a:solidFill>
                          <a:schemeClr val="bg1"/>
                        </a:solidFill>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12700">
                      <a:miter lim="400000"/>
                    </a:lnT>
                    <a:lnB w="12700">
                      <a:miter lim="400000"/>
                    </a:lnB>
                    <a:noFill/>
                  </a:tcPr>
                </a:tc>
                <a:tc>
                  <a:txBody>
                    <a:bodyPr/>
                    <a:lstStyle/>
                    <a:p>
                      <a:pPr algn="ctr">
                        <a:defRPr sz="1800">
                          <a:solidFill>
                            <a:srgbClr val="000000"/>
                          </a:solidFill>
                        </a:defRPr>
                      </a:pPr>
                      <a:r>
                        <a:rPr sz="1800" b="1" i="0" dirty="0">
                          <a:solidFill>
                            <a:schemeClr val="bg1"/>
                          </a:solidFill>
                          <a:latin typeface="Heiti SC Medium" charset="-122"/>
                          <a:ea typeface="Heiti SC Medium" charset="-122"/>
                          <a:cs typeface="Heiti SC Medium" charset="-122"/>
                          <a:sym typeface="微软雅黑" panose="020B0503020204020204" charset="-122"/>
                        </a:rPr>
                        <a:t>大黄蜂（香侬）</a:t>
                      </a:r>
                      <a:endParaRPr sz="1800" b="1" i="0" dirty="0">
                        <a:solidFill>
                          <a:schemeClr val="bg1"/>
                        </a:solidFill>
                        <a:latin typeface="Heiti SC Medium" charset="-122"/>
                        <a:ea typeface="Heiti SC Medium" charset="-122"/>
                        <a:cs typeface="Heiti SC Medium" charset="-122"/>
                        <a:sym typeface="微软雅黑" panose="020B0503020204020204" charset="-122"/>
                      </a:endParaRPr>
                    </a:p>
                  </a:txBody>
                  <a:tcPr marL="47899" marR="47899" marT="47899" marB="47899" anchor="ctr" horzOverflow="overflow">
                    <a:lnL w="12700">
                      <a:miter lim="400000"/>
                    </a:lnL>
                    <a:lnR w="12700">
                      <a:miter lim="400000"/>
                    </a:lnR>
                    <a:lnT w="12700">
                      <a:miter lim="400000"/>
                    </a:lnT>
                    <a:lnB w="12700">
                      <a:miter lim="400000"/>
                    </a:lnB>
                    <a:noFill/>
                  </a:tcPr>
                </a:tc>
              </a:tr>
              <a:tr h="769084">
                <a:tc>
                  <a:txBody>
                    <a:bodyPr/>
                    <a:lstStyle/>
                    <a:p>
                      <a:pPr algn="ctr">
                        <a:defRPr sz="1800">
                          <a:solidFill>
                            <a:srgbClr val="000000"/>
                          </a:solidFill>
                        </a:defRPr>
                      </a:pPr>
                      <a:r>
                        <a:rPr sz="1900" b="1" i="0" dirty="0">
                          <a:solidFill>
                            <a:schemeClr val="bg1">
                              <a:lumMod val="75000"/>
                            </a:schemeClr>
                          </a:solidFill>
                          <a:latin typeface="Heiti SC Medium" charset="-122"/>
                          <a:ea typeface="Heiti SC Medium" charset="-122"/>
                          <a:cs typeface="Heiti SC Medium" charset="-122"/>
                          <a:sym typeface="微软雅黑" panose="020B0503020204020204" charset="-122"/>
                        </a:rPr>
                        <a:t>动态图</a:t>
                      </a:r>
                      <a:endParaRPr sz="1900" b="1" i="0" dirty="0">
                        <a:solidFill>
                          <a:schemeClr val="bg1">
                            <a:lumMod val="75000"/>
                          </a:schemeClr>
                        </a:solidFill>
                        <a:latin typeface="Heiti SC Medium" charset="-122"/>
                        <a:ea typeface="Heiti SC Medium" charset="-122"/>
                        <a:cs typeface="Heiti SC Medium" charset="-122"/>
                        <a:sym typeface="微软雅黑" panose="020B0503020204020204" charset="-122"/>
                      </a:endParaRPr>
                    </a:p>
                  </a:txBody>
                  <a:tcPr marL="47899" marR="47899" marT="47899" marB="47899" anchor="ctr" horzOverflow="overflow">
                    <a:lnL w="12700">
                      <a:noFill/>
                      <a:miter lim="400000"/>
                    </a:lnL>
                    <a:lnR w="12700">
                      <a:noFill/>
                      <a:miter lim="400000"/>
                    </a:lnR>
                    <a:lnT w="12700">
                      <a:noFill/>
                      <a:miter lim="400000"/>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noFill/>
                      <a:miter lim="400000"/>
                    </a:lnL>
                    <a:lnR w="12700">
                      <a:miter lim="400000"/>
                    </a:lnR>
                    <a:lnT w="12700">
                      <a:miter lim="400000"/>
                    </a:lnT>
                    <a:lnB w="28575" cap="flat" cmpd="sng" algn="ctr">
                      <a:solidFill>
                        <a:srgbClr val="2D2D3D"/>
                      </a:solidFill>
                      <a:prstDash val="solid"/>
                      <a:round/>
                      <a:headEnd type="none" w="med" len="med"/>
                      <a:tailEnd type="none" w="med" len="med"/>
                    </a:lnB>
                    <a:solidFill>
                      <a:schemeClr val="bg2"/>
                    </a:solidFill>
                  </a:tcPr>
                </a:tc>
                <a:tc>
                  <a:txBody>
                    <a:bodyPr/>
                    <a:lstStyle/>
                    <a:p>
                      <a:pPr algn="l">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12700">
                      <a:miter lim="400000"/>
                    </a:lnT>
                    <a:lnB w="28575" cap="flat" cmpd="sng" algn="ctr">
                      <a:solidFill>
                        <a:srgbClr val="2D2D3D"/>
                      </a:solidFill>
                      <a:prstDash val="solid"/>
                      <a:round/>
                      <a:headEnd type="none" w="med" len="med"/>
                      <a:tailEnd type="none" w="med" len="med"/>
                    </a:lnB>
                    <a:solidFill>
                      <a:schemeClr val="bg2"/>
                    </a:solid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12700">
                      <a:miter lim="400000"/>
                    </a:lnT>
                    <a:lnB w="28575" cap="flat" cmpd="sng" algn="ctr">
                      <a:solidFill>
                        <a:srgbClr val="2D2D3D"/>
                      </a:solidFill>
                      <a:prstDash val="solid"/>
                      <a:round/>
                      <a:headEnd type="none" w="med" len="med"/>
                      <a:tailEnd type="none" w="med" len="med"/>
                    </a:lnB>
                    <a:solidFill>
                      <a:schemeClr val="bg1"/>
                    </a:solidFill>
                  </a:tcPr>
                </a:tc>
              </a:tr>
              <a:tr h="769084">
                <a:tc>
                  <a:txBody>
                    <a:bodyPr/>
                    <a:lstStyle/>
                    <a:p>
                      <a:pPr algn="ctr">
                        <a:defRPr sz="1800">
                          <a:solidFill>
                            <a:srgbClr val="000000"/>
                          </a:solidFill>
                        </a:defRPr>
                      </a:pPr>
                      <a:r>
                        <a:rPr sz="1900" b="1" i="0" dirty="0">
                          <a:solidFill>
                            <a:schemeClr val="bg1">
                              <a:lumMod val="75000"/>
                            </a:schemeClr>
                          </a:solidFill>
                          <a:latin typeface="Heiti SC Medium" charset="-122"/>
                          <a:ea typeface="Heiti SC Medium" charset="-122"/>
                          <a:cs typeface="Heiti SC Medium" charset="-122"/>
                          <a:sym typeface="微软雅黑" panose="020B0503020204020204" charset="-122"/>
                        </a:rPr>
                        <a:t>非动态图</a:t>
                      </a:r>
                      <a:endParaRPr sz="1900" b="1" i="0" dirty="0">
                        <a:solidFill>
                          <a:schemeClr val="bg1">
                            <a:lumMod val="75000"/>
                          </a:schemeClr>
                        </a:solidFill>
                        <a:latin typeface="Heiti SC Medium" charset="-122"/>
                        <a:ea typeface="Heiti SC Medium" charset="-122"/>
                        <a:cs typeface="Heiti SC Medium" charset="-122"/>
                        <a:sym typeface="微软雅黑" panose="020B0503020204020204" charset="-122"/>
                      </a:endParaRPr>
                    </a:p>
                  </a:txBody>
                  <a:tcPr marL="47899" marR="47899" marT="47899" marB="47899" anchor="ctr" horzOverflow="overflow">
                    <a:lnL w="12700">
                      <a:noFill/>
                      <a:miter lim="400000"/>
                    </a:lnL>
                    <a:lnR w="12700">
                      <a:noFill/>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noFill/>
                      <a:miter lim="400000"/>
                    </a:lnL>
                    <a:lnR w="12700">
                      <a:miter lim="400000"/>
                    </a:lnR>
                    <a:lnT w="28575" cap="flat" cmpd="sng" algn="ctr">
                      <a:solidFill>
                        <a:srgbClr val="2D2D3D"/>
                      </a:solidFill>
                      <a:prstDash val="solid"/>
                      <a:round/>
                      <a:headEnd type="none" w="med" len="med"/>
                      <a:tailEnd type="none" w="med" len="med"/>
                    </a:lnT>
                    <a:lnB w="28575" cap="flat" cmpd="sng" algn="ctr">
                      <a:solidFill>
                        <a:srgbClr val="2D2D3D"/>
                      </a:solidFill>
                      <a:prstDash val="solid"/>
                      <a:round/>
                      <a:headEnd type="none" w="med" len="med"/>
                      <a:tailEnd type="none" w="med" len="med"/>
                    </a:lnB>
                    <a:solidFill>
                      <a:schemeClr val="bg2"/>
                    </a:solid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28575" cap="flat" cmpd="sng" algn="ctr">
                      <a:solidFill>
                        <a:srgbClr val="2D2D3D"/>
                      </a:solidFill>
                      <a:prstDash val="solid"/>
                      <a:round/>
                      <a:headEnd type="none" w="med" len="med"/>
                      <a:tailEnd type="none" w="med" len="med"/>
                    </a:lnT>
                    <a:lnB w="28575" cap="flat" cmpd="sng" algn="ctr">
                      <a:solidFill>
                        <a:srgbClr val="2D2D3D"/>
                      </a:solidFill>
                      <a:prstDash val="solid"/>
                      <a:round/>
                      <a:headEnd type="none" w="med" len="med"/>
                      <a:tailEnd type="none" w="med" len="med"/>
                    </a:lnB>
                    <a:solidFill>
                      <a:schemeClr val="bg2"/>
                    </a:solid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28575" cap="flat" cmpd="sng" algn="ctr">
                      <a:solidFill>
                        <a:srgbClr val="2D2D3D"/>
                      </a:solidFill>
                      <a:prstDash val="solid"/>
                      <a:round/>
                      <a:headEnd type="none" w="med" len="med"/>
                      <a:tailEnd type="none" w="med" len="med"/>
                    </a:lnT>
                    <a:lnB w="28575" cap="flat" cmpd="sng" algn="ctr">
                      <a:solidFill>
                        <a:srgbClr val="2D2D3D"/>
                      </a:solidFill>
                      <a:prstDash val="solid"/>
                      <a:round/>
                      <a:headEnd type="none" w="med" len="med"/>
                      <a:tailEnd type="none" w="med" len="med"/>
                    </a:lnB>
                    <a:solidFill>
                      <a:schemeClr val="bg1"/>
                    </a:solidFill>
                  </a:tcPr>
                </a:tc>
              </a:tr>
              <a:tr h="769084">
                <a:tc>
                  <a:txBody>
                    <a:bodyPr/>
                    <a:lstStyle/>
                    <a:p>
                      <a:pPr algn="ctr">
                        <a:defRPr sz="1800">
                          <a:solidFill>
                            <a:srgbClr val="000000"/>
                          </a:solidFill>
                        </a:defRPr>
                      </a:pPr>
                      <a:r>
                        <a:rPr sz="1900" b="1" i="0" dirty="0">
                          <a:solidFill>
                            <a:schemeClr val="bg1">
                              <a:lumMod val="75000"/>
                            </a:schemeClr>
                          </a:solidFill>
                          <a:latin typeface="Heiti SC Medium" charset="-122"/>
                          <a:ea typeface="Heiti SC Medium" charset="-122"/>
                          <a:cs typeface="Heiti SC Medium" charset="-122"/>
                          <a:sym typeface="微软雅黑" panose="020B0503020204020204" charset="-122"/>
                        </a:rPr>
                        <a:t>自动调参</a:t>
                      </a:r>
                      <a:endParaRPr sz="1900" b="1" i="0" dirty="0">
                        <a:solidFill>
                          <a:schemeClr val="bg1">
                            <a:lumMod val="75000"/>
                          </a:schemeClr>
                        </a:solidFill>
                        <a:latin typeface="Heiti SC Medium" charset="-122"/>
                        <a:ea typeface="Heiti SC Medium" charset="-122"/>
                        <a:cs typeface="Heiti SC Medium" charset="-122"/>
                        <a:sym typeface="微软雅黑" panose="020B0503020204020204" charset="-122"/>
                      </a:endParaRPr>
                    </a:p>
                  </a:txBody>
                  <a:tcPr marL="47899" marR="47899" marT="47899" marB="47899" anchor="ctr" horzOverflow="overflow">
                    <a:lnL w="12700">
                      <a:noFill/>
                      <a:miter lim="400000"/>
                    </a:lnL>
                    <a:lnR w="12700">
                      <a:noFill/>
                      <a:miter lim="400000"/>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noFill/>
                      <a:miter lim="400000"/>
                    </a:lnL>
                    <a:lnR w="12700">
                      <a:miter lim="400000"/>
                    </a:lnR>
                    <a:lnT w="28575" cap="flat" cmpd="sng" algn="ctr">
                      <a:solidFill>
                        <a:srgbClr val="2D2D3D"/>
                      </a:solidFill>
                      <a:prstDash val="solid"/>
                      <a:round/>
                      <a:headEnd type="none" w="med" len="med"/>
                      <a:tailEnd type="none" w="med" len="med"/>
                    </a:lnT>
                    <a:lnB w="28575" cap="flat" cmpd="sng" algn="ctr">
                      <a:solidFill>
                        <a:srgbClr val="2D2D3D"/>
                      </a:solidFill>
                      <a:prstDash val="solid"/>
                      <a:round/>
                      <a:headEnd type="none" w="med" len="med"/>
                      <a:tailEnd type="none" w="med" len="med"/>
                    </a:lnB>
                    <a:solidFill>
                      <a:schemeClr val="bg2"/>
                    </a:solid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28575" cap="flat" cmpd="sng" algn="ctr">
                      <a:solidFill>
                        <a:srgbClr val="2D2D3D"/>
                      </a:solidFill>
                      <a:prstDash val="solid"/>
                      <a:round/>
                      <a:headEnd type="none" w="med" len="med"/>
                      <a:tailEnd type="none" w="med" len="med"/>
                    </a:lnT>
                    <a:lnB w="28575" cap="flat" cmpd="sng" algn="ctr">
                      <a:solidFill>
                        <a:srgbClr val="2D2D3D"/>
                      </a:solidFill>
                      <a:prstDash val="solid"/>
                      <a:round/>
                      <a:headEnd type="none" w="med" len="med"/>
                      <a:tailEnd type="none" w="med" len="med"/>
                    </a:lnB>
                    <a:solidFill>
                      <a:schemeClr val="bg2"/>
                    </a:solid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28575" cap="flat" cmpd="sng" algn="ctr">
                      <a:solidFill>
                        <a:srgbClr val="2D2D3D"/>
                      </a:solidFill>
                      <a:prstDash val="solid"/>
                      <a:round/>
                      <a:headEnd type="none" w="med" len="med"/>
                      <a:tailEnd type="none" w="med" len="med"/>
                    </a:lnT>
                    <a:lnB w="28575" cap="flat" cmpd="sng" algn="ctr">
                      <a:solidFill>
                        <a:srgbClr val="2D2D3D"/>
                      </a:solidFill>
                      <a:prstDash val="solid"/>
                      <a:round/>
                      <a:headEnd type="none" w="med" len="med"/>
                      <a:tailEnd type="none" w="med" len="med"/>
                    </a:lnB>
                    <a:solidFill>
                      <a:schemeClr val="bg1"/>
                    </a:solidFill>
                  </a:tcPr>
                </a:tc>
              </a:tr>
              <a:tr h="769084">
                <a:tc>
                  <a:txBody>
                    <a:bodyPr/>
                    <a:lstStyle/>
                    <a:p>
                      <a:pPr algn="ctr">
                        <a:defRPr sz="1800">
                          <a:solidFill>
                            <a:srgbClr val="000000"/>
                          </a:solidFill>
                        </a:defRPr>
                      </a:pPr>
                      <a:r>
                        <a:rPr sz="1900" b="1" i="0" dirty="0">
                          <a:solidFill>
                            <a:schemeClr val="bg1">
                              <a:lumMod val="75000"/>
                            </a:schemeClr>
                          </a:solidFill>
                          <a:latin typeface="Heiti SC Medium" charset="-122"/>
                          <a:ea typeface="Heiti SC Medium" charset="-122"/>
                          <a:cs typeface="Heiti SC Medium" charset="-122"/>
                          <a:sym typeface="微软雅黑" panose="020B0503020204020204" charset="-122"/>
                        </a:rPr>
                        <a:t>树状语法结构运算</a:t>
                      </a:r>
                      <a:endParaRPr sz="1900" b="1" i="0" dirty="0">
                        <a:solidFill>
                          <a:schemeClr val="bg1">
                            <a:lumMod val="75000"/>
                          </a:schemeClr>
                        </a:solidFill>
                        <a:latin typeface="Heiti SC Medium" charset="-122"/>
                        <a:ea typeface="Heiti SC Medium" charset="-122"/>
                        <a:cs typeface="Heiti SC Medium" charset="-122"/>
                        <a:sym typeface="微软雅黑" panose="020B0503020204020204" charset="-122"/>
                      </a:endParaRPr>
                    </a:p>
                  </a:txBody>
                  <a:tcPr marL="47899" marR="47899" marT="47899" marB="47899" anchor="ctr" horzOverflow="overflow">
                    <a:lnL w="12700">
                      <a:noFill/>
                      <a:miter lim="400000"/>
                    </a:lnL>
                    <a:lnR w="12700">
                      <a:noFill/>
                      <a:miter lim="400000"/>
                    </a:lnR>
                    <a:lnT w="28575" cap="flat" cmpd="sng" algn="ctr">
                      <a:noFill/>
                      <a:prstDash val="solid"/>
                      <a:round/>
                      <a:headEnd type="none" w="med" len="med"/>
                      <a:tailEnd type="none" w="med" len="med"/>
                    </a:lnT>
                    <a:lnB w="12700">
                      <a:noFill/>
                      <a:miter lim="400000"/>
                    </a:lnB>
                    <a:lnTlToBr w="12700" cmpd="sng">
                      <a:noFill/>
                      <a:prstDash val="solid"/>
                    </a:lnTlToBr>
                    <a:lnBlToTr w="12700" cmpd="sng">
                      <a:noFill/>
                      <a:prstDash val="solid"/>
                    </a:lnBlToTr>
                    <a:no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noFill/>
                      <a:miter lim="400000"/>
                    </a:lnL>
                    <a:lnR w="12700">
                      <a:miter lim="400000"/>
                    </a:lnR>
                    <a:lnT w="28575" cap="flat" cmpd="sng" algn="ctr">
                      <a:solidFill>
                        <a:srgbClr val="2D2D3D"/>
                      </a:solidFill>
                      <a:prstDash val="solid"/>
                      <a:round/>
                      <a:headEnd type="none" w="med" len="med"/>
                      <a:tailEnd type="none" w="med" len="med"/>
                    </a:lnT>
                    <a:lnB w="12700">
                      <a:miter lim="400000"/>
                    </a:lnB>
                    <a:solidFill>
                      <a:schemeClr val="bg2"/>
                    </a:solid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28575" cap="flat" cmpd="sng" algn="ctr">
                      <a:solidFill>
                        <a:srgbClr val="2D2D3D"/>
                      </a:solidFill>
                      <a:prstDash val="solid"/>
                      <a:round/>
                      <a:headEnd type="none" w="med" len="med"/>
                      <a:tailEnd type="none" w="med" len="med"/>
                    </a:lnT>
                    <a:lnB w="12700">
                      <a:miter lim="400000"/>
                    </a:lnB>
                    <a:solidFill>
                      <a:schemeClr val="bg2"/>
                    </a:solidFill>
                  </a:tcPr>
                </a:tc>
                <a:tc>
                  <a:txBody>
                    <a:bodyPr/>
                    <a:lstStyle/>
                    <a:p>
                      <a:pPr algn="ctr">
                        <a:def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900" b="1" i="0" dirty="0">
                        <a:latin typeface="Heiti SC Medium" charset="-122"/>
                        <a:ea typeface="Heiti SC Medium" charset="-122"/>
                        <a:cs typeface="Heiti SC Medium" charset="-122"/>
                      </a:endParaRPr>
                    </a:p>
                  </a:txBody>
                  <a:tcPr marL="47899" marR="47899" marT="47899" marB="47899" anchor="ctr" horzOverflow="overflow">
                    <a:lnL w="12700">
                      <a:miter lim="400000"/>
                    </a:lnL>
                    <a:lnR w="12700">
                      <a:miter lim="400000"/>
                    </a:lnR>
                    <a:lnT w="28575" cap="flat" cmpd="sng" algn="ctr">
                      <a:solidFill>
                        <a:srgbClr val="2D2D3D"/>
                      </a:solidFill>
                      <a:prstDash val="solid"/>
                      <a:round/>
                      <a:headEnd type="none" w="med" len="med"/>
                      <a:tailEnd type="none" w="med" len="med"/>
                    </a:lnT>
                    <a:lnB w="12700">
                      <a:miter lim="400000"/>
                    </a:lnB>
                    <a:solidFill>
                      <a:schemeClr val="bg1"/>
                    </a:solidFill>
                  </a:tcPr>
                </a:tc>
              </a:tr>
            </a:tbl>
          </a:graphicData>
        </a:graphic>
      </p:graphicFrame>
      <p:pic>
        <p:nvPicPr>
          <p:cNvPr id="35" name="Picture 9" descr="Picture 9"/>
          <p:cNvPicPr>
            <a:picLocks noChangeAspect="1"/>
          </p:cNvPicPr>
          <p:nvPr/>
        </p:nvPicPr>
        <p:blipFill>
          <a:blip r:embed="rId1"/>
          <a:stretch>
            <a:fillRect/>
          </a:stretch>
        </p:blipFill>
        <p:spPr>
          <a:xfrm>
            <a:off x="8396062" y="4603848"/>
            <a:ext cx="436242" cy="436242"/>
          </a:xfrm>
          <a:prstGeom prst="rect">
            <a:avLst/>
          </a:prstGeom>
          <a:ln w="12700">
            <a:miter lim="400000"/>
            <a:headEnd/>
            <a:tailEnd/>
          </a:ln>
        </p:spPr>
      </p:pic>
      <p:grpSp>
        <p:nvGrpSpPr>
          <p:cNvPr id="36" name="Group 10"/>
          <p:cNvGrpSpPr/>
          <p:nvPr/>
        </p:nvGrpSpPr>
        <p:grpSpPr>
          <a:xfrm>
            <a:off x="4594516" y="4722733"/>
            <a:ext cx="293580" cy="293580"/>
            <a:chOff x="0" y="0"/>
            <a:chExt cx="293578" cy="293578"/>
          </a:xfrm>
        </p:grpSpPr>
        <p:sp>
          <p:nvSpPr>
            <p:cNvPr id="37" name="Rectangle 11"/>
            <p:cNvSpPr/>
            <p:nvPr/>
          </p:nvSpPr>
          <p:spPr>
            <a:xfrm rot="27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sp>
          <p:nvSpPr>
            <p:cNvPr id="38" name="Rectangle 12"/>
            <p:cNvSpPr/>
            <p:nvPr/>
          </p:nvSpPr>
          <p:spPr>
            <a:xfrm rot="189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grpSp>
      <p:grpSp>
        <p:nvGrpSpPr>
          <p:cNvPr id="39" name="Group 16"/>
          <p:cNvGrpSpPr/>
          <p:nvPr/>
        </p:nvGrpSpPr>
        <p:grpSpPr>
          <a:xfrm>
            <a:off x="6527371" y="4698956"/>
            <a:ext cx="293580" cy="293580"/>
            <a:chOff x="0" y="0"/>
            <a:chExt cx="293578" cy="293578"/>
          </a:xfrm>
        </p:grpSpPr>
        <p:sp>
          <p:nvSpPr>
            <p:cNvPr id="40" name="Rectangle 17"/>
            <p:cNvSpPr/>
            <p:nvPr/>
          </p:nvSpPr>
          <p:spPr>
            <a:xfrm rot="27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sp>
          <p:nvSpPr>
            <p:cNvPr id="41" name="Rectangle 18"/>
            <p:cNvSpPr/>
            <p:nvPr/>
          </p:nvSpPr>
          <p:spPr>
            <a:xfrm rot="189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grpSp>
      <p:grpSp>
        <p:nvGrpSpPr>
          <p:cNvPr id="42" name="Group 13"/>
          <p:cNvGrpSpPr/>
          <p:nvPr/>
        </p:nvGrpSpPr>
        <p:grpSpPr>
          <a:xfrm>
            <a:off x="4594518" y="5442623"/>
            <a:ext cx="293580" cy="293580"/>
            <a:chOff x="0" y="0"/>
            <a:chExt cx="293578" cy="293578"/>
          </a:xfrm>
        </p:grpSpPr>
        <p:sp>
          <p:nvSpPr>
            <p:cNvPr id="43" name="Rectangle 14"/>
            <p:cNvSpPr/>
            <p:nvPr/>
          </p:nvSpPr>
          <p:spPr>
            <a:xfrm rot="27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sp>
          <p:nvSpPr>
            <p:cNvPr id="44" name="Rectangle 15"/>
            <p:cNvSpPr/>
            <p:nvPr/>
          </p:nvSpPr>
          <p:spPr>
            <a:xfrm rot="189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grpSp>
      <p:grpSp>
        <p:nvGrpSpPr>
          <p:cNvPr id="45" name="Group 19"/>
          <p:cNvGrpSpPr/>
          <p:nvPr/>
        </p:nvGrpSpPr>
        <p:grpSpPr>
          <a:xfrm>
            <a:off x="6527371" y="5442623"/>
            <a:ext cx="293580" cy="293580"/>
            <a:chOff x="0" y="0"/>
            <a:chExt cx="293578" cy="293578"/>
          </a:xfrm>
        </p:grpSpPr>
        <p:sp>
          <p:nvSpPr>
            <p:cNvPr id="46" name="Rectangle 20"/>
            <p:cNvSpPr/>
            <p:nvPr/>
          </p:nvSpPr>
          <p:spPr>
            <a:xfrm rot="27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sp>
          <p:nvSpPr>
            <p:cNvPr id="47" name="Rectangle 21"/>
            <p:cNvSpPr/>
            <p:nvPr/>
          </p:nvSpPr>
          <p:spPr>
            <a:xfrm rot="189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grpSp>
      <p:pic>
        <p:nvPicPr>
          <p:cNvPr id="48" name="Picture 22" descr="Picture 22"/>
          <p:cNvPicPr>
            <a:picLocks noChangeAspect="1"/>
          </p:cNvPicPr>
          <p:nvPr/>
        </p:nvPicPr>
        <p:blipFill>
          <a:blip r:embed="rId1"/>
          <a:stretch>
            <a:fillRect/>
          </a:stretch>
        </p:blipFill>
        <p:spPr>
          <a:xfrm>
            <a:off x="8396062" y="5371292"/>
            <a:ext cx="436242" cy="436242"/>
          </a:xfrm>
          <a:prstGeom prst="rect">
            <a:avLst/>
          </a:prstGeom>
          <a:ln w="12700">
            <a:miter lim="400000"/>
            <a:headEnd/>
            <a:tailEnd/>
          </a:ln>
        </p:spPr>
      </p:pic>
      <p:pic>
        <p:nvPicPr>
          <p:cNvPr id="49" name="Picture 24" descr="Picture 24"/>
          <p:cNvPicPr>
            <a:picLocks noChangeAspect="1"/>
          </p:cNvPicPr>
          <p:nvPr/>
        </p:nvPicPr>
        <p:blipFill>
          <a:blip r:embed="rId1"/>
          <a:stretch>
            <a:fillRect/>
          </a:stretch>
        </p:blipFill>
        <p:spPr>
          <a:xfrm>
            <a:off x="8396062" y="3836404"/>
            <a:ext cx="436242" cy="436242"/>
          </a:xfrm>
          <a:prstGeom prst="rect">
            <a:avLst/>
          </a:prstGeom>
          <a:ln w="12700">
            <a:miter lim="400000"/>
            <a:headEnd/>
            <a:tailEnd/>
          </a:ln>
        </p:spPr>
      </p:pic>
      <p:pic>
        <p:nvPicPr>
          <p:cNvPr id="50" name="Picture 26" descr="Picture 26"/>
          <p:cNvPicPr>
            <a:picLocks noChangeAspect="1"/>
          </p:cNvPicPr>
          <p:nvPr/>
        </p:nvPicPr>
        <p:blipFill>
          <a:blip r:embed="rId1"/>
          <a:stretch>
            <a:fillRect/>
          </a:stretch>
        </p:blipFill>
        <p:spPr>
          <a:xfrm>
            <a:off x="4583832" y="3860181"/>
            <a:ext cx="436242" cy="436242"/>
          </a:xfrm>
          <a:prstGeom prst="rect">
            <a:avLst/>
          </a:prstGeom>
          <a:ln w="12700">
            <a:miter lim="400000"/>
            <a:headEnd/>
            <a:tailEnd/>
          </a:ln>
        </p:spPr>
      </p:pic>
      <p:grpSp>
        <p:nvGrpSpPr>
          <p:cNvPr id="51" name="Group 27"/>
          <p:cNvGrpSpPr/>
          <p:nvPr/>
        </p:nvGrpSpPr>
        <p:grpSpPr>
          <a:xfrm>
            <a:off x="6527371" y="3955289"/>
            <a:ext cx="293580" cy="293580"/>
            <a:chOff x="0" y="0"/>
            <a:chExt cx="293578" cy="293578"/>
          </a:xfrm>
        </p:grpSpPr>
        <p:sp>
          <p:nvSpPr>
            <p:cNvPr id="52" name="Rectangle 28"/>
            <p:cNvSpPr/>
            <p:nvPr/>
          </p:nvSpPr>
          <p:spPr>
            <a:xfrm rot="27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sp>
          <p:nvSpPr>
            <p:cNvPr id="53" name="Rectangle 29"/>
            <p:cNvSpPr/>
            <p:nvPr/>
          </p:nvSpPr>
          <p:spPr>
            <a:xfrm rot="189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grpSp>
      <p:pic>
        <p:nvPicPr>
          <p:cNvPr id="54" name="Picture 23" descr="Picture 23"/>
          <p:cNvPicPr>
            <a:picLocks noChangeAspect="1"/>
          </p:cNvPicPr>
          <p:nvPr/>
        </p:nvPicPr>
        <p:blipFill>
          <a:blip r:embed="rId1"/>
          <a:stretch>
            <a:fillRect/>
          </a:stretch>
        </p:blipFill>
        <p:spPr>
          <a:xfrm>
            <a:off x="8396062" y="3068960"/>
            <a:ext cx="436242" cy="436242"/>
          </a:xfrm>
          <a:prstGeom prst="rect">
            <a:avLst/>
          </a:prstGeom>
          <a:ln w="12700">
            <a:miter lim="400000"/>
            <a:headEnd/>
            <a:tailEnd/>
          </a:ln>
        </p:spPr>
      </p:pic>
      <p:pic>
        <p:nvPicPr>
          <p:cNvPr id="55" name="Picture 25" descr="Picture 25"/>
          <p:cNvPicPr>
            <a:picLocks noChangeAspect="1"/>
          </p:cNvPicPr>
          <p:nvPr/>
        </p:nvPicPr>
        <p:blipFill>
          <a:blip r:embed="rId1"/>
          <a:stretch>
            <a:fillRect/>
          </a:stretch>
        </p:blipFill>
        <p:spPr>
          <a:xfrm>
            <a:off x="6456040" y="3068960"/>
            <a:ext cx="436242" cy="436242"/>
          </a:xfrm>
          <a:prstGeom prst="rect">
            <a:avLst/>
          </a:prstGeom>
          <a:ln w="12700">
            <a:miter lim="400000"/>
            <a:headEnd/>
            <a:tailEnd/>
          </a:ln>
        </p:spPr>
      </p:pic>
      <p:grpSp>
        <p:nvGrpSpPr>
          <p:cNvPr id="56" name="Group 30"/>
          <p:cNvGrpSpPr/>
          <p:nvPr/>
        </p:nvGrpSpPr>
        <p:grpSpPr>
          <a:xfrm>
            <a:off x="4594517" y="3140291"/>
            <a:ext cx="293580" cy="293580"/>
            <a:chOff x="0" y="0"/>
            <a:chExt cx="293578" cy="293578"/>
          </a:xfrm>
        </p:grpSpPr>
        <p:sp>
          <p:nvSpPr>
            <p:cNvPr id="57" name="Rectangle 31"/>
            <p:cNvSpPr/>
            <p:nvPr/>
          </p:nvSpPr>
          <p:spPr>
            <a:xfrm rot="27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sp>
          <p:nvSpPr>
            <p:cNvPr id="58" name="Rectangle 32"/>
            <p:cNvSpPr/>
            <p:nvPr/>
          </p:nvSpPr>
          <p:spPr>
            <a:xfrm rot="18900000">
              <a:off x="-10780" y="96766"/>
              <a:ext cx="315139" cy="100046"/>
            </a:xfrm>
            <a:prstGeom prst="rect">
              <a:avLst/>
            </a:prstGeom>
            <a:solidFill>
              <a:srgbClr val="FF0000"/>
            </a:solidFill>
            <a:ln w="12700" cap="flat">
              <a:noFill/>
              <a:miter lim="400000"/>
            </a:ln>
            <a:effectLst/>
          </p:spPr>
          <p:txBody>
            <a:bodyPr wrap="square" lIns="45718" tIns="45718" rIns="45718" bIns="45718" numCol="1" anchor="ctr">
              <a:noAutofit/>
            </a:bodyPr>
            <a:lstStyle/>
            <a:p>
              <a:pPr>
                <a:defRPr>
                  <a:solidFill>
                    <a:srgbClr val="FF0000"/>
                  </a:solidFill>
                  <a:latin typeface="Calibri" panose="020F0502020204030204"/>
                  <a:ea typeface="Calibri" panose="020F0502020204030204"/>
                  <a:cs typeface="Calibri" panose="020F0502020204030204"/>
                  <a:sym typeface="Calibri" panose="020F0502020204030204"/>
                </a:defRPr>
              </a:pPr>
              <a:endParaRPr b="1" dirty="0">
                <a:latin typeface="Heiti SC Medium" charset="-122"/>
                <a:ea typeface="Heiti SC Medium" charset="-122"/>
                <a:cs typeface="Heiti SC Medium" charset="-122"/>
              </a:endParaRPr>
            </a:p>
          </p:txBody>
        </p:sp>
      </p:grpSp>
      <p:sp>
        <p:nvSpPr>
          <p:cNvPr id="59" name="标题 1"/>
          <p:cNvSpPr txBox="1"/>
          <p:nvPr/>
        </p:nvSpPr>
        <p:spPr>
          <a:xfrm>
            <a:off x="596982" y="908720"/>
            <a:ext cx="11073064" cy="139148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defRPr sz="4400" b="1" i="0" u="none" strike="noStrike" cap="none" spc="0" baseline="0">
                <a:ln>
                  <a:noFill/>
                </a:ln>
                <a:solidFill>
                  <a:srgbClr val="000000"/>
                </a:solidFill>
                <a:uFillTx/>
                <a:latin typeface="Heiti SC Medium" charset="-122"/>
                <a:ea typeface="Heiti SC Medium" charset="-122"/>
                <a:cs typeface="Heiti SC Medium" charset="-122"/>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hangingPunct="1"/>
            <a:r>
              <a:rPr lang="zh-CN" altLang="en-US">
                <a:solidFill>
                  <a:schemeClr val="bg1"/>
                </a:solidFill>
              </a:rPr>
              <a:t>并行超算平台和大黄蜂</a:t>
            </a:r>
            <a:r>
              <a:rPr lang="zh-CN" altLang="en-US" dirty="0">
                <a:solidFill>
                  <a:schemeClr val="bg1"/>
                </a:solidFill>
              </a:rPr>
              <a:t>深度学习框架</a:t>
            </a:r>
            <a:endParaRPr lang="zh-CN" altLang="en-US" dirty="0">
              <a:solidFill>
                <a:schemeClr val="bg1"/>
              </a:solidFill>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graphicFrame>
        <p:nvGraphicFramePr>
          <p:cNvPr id="9" name="Chart 8"/>
          <p:cNvGraphicFramePr/>
          <p:nvPr/>
        </p:nvGraphicFramePr>
        <p:xfrm>
          <a:off x="1450609" y="1988840"/>
          <a:ext cx="9365810" cy="3672408"/>
        </p:xfrm>
        <a:graphic>
          <a:graphicData uri="http://schemas.openxmlformats.org/drawingml/2006/chart">
            <c:chart xmlns:c="http://schemas.openxmlformats.org/drawingml/2006/chart" xmlns:r="http://schemas.openxmlformats.org/officeDocument/2006/relationships" r:id="rId1"/>
          </a:graphicData>
        </a:graphic>
      </p:graphicFrame>
      <p:sp>
        <p:nvSpPr>
          <p:cNvPr id="10" name="标题 1"/>
          <p:cNvSpPr txBox="1"/>
          <p:nvPr/>
        </p:nvSpPr>
        <p:spPr>
          <a:xfrm>
            <a:off x="596982" y="908720"/>
            <a:ext cx="11073064" cy="139148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defRPr sz="4400" b="1" i="0" u="none" strike="noStrike" cap="none" spc="0" baseline="0">
                <a:ln>
                  <a:noFill/>
                </a:ln>
                <a:solidFill>
                  <a:srgbClr val="000000"/>
                </a:solidFill>
                <a:uFillTx/>
                <a:latin typeface="Heiti SC Medium" charset="-122"/>
                <a:ea typeface="Heiti SC Medium" charset="-122"/>
                <a:cs typeface="Heiti SC Medium" charset="-122"/>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hangingPunct="1"/>
            <a:r>
              <a:rPr lang="zh-CN" altLang="en-US" dirty="0">
                <a:solidFill>
                  <a:schemeClr val="bg1"/>
                </a:solidFill>
              </a:rPr>
              <a:t>领先的深度学习算法团队</a:t>
            </a:r>
            <a:endParaRPr lang="zh-CN" altLang="en-US" dirty="0">
              <a:solidFill>
                <a:schemeClr val="bg1"/>
              </a:solidFill>
            </a:endParaRPr>
          </a:p>
        </p:txBody>
      </p:sp>
      <p:sp>
        <p:nvSpPr>
          <p:cNvPr id="4" name="Slide Number Placeholder 3"/>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5" name="标题 1"/>
          <p:cNvSpPr txBox="1"/>
          <p:nvPr/>
        </p:nvSpPr>
        <p:spPr>
          <a:xfrm>
            <a:off x="596982" y="908720"/>
            <a:ext cx="11073064" cy="139148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defRPr sz="4400" b="1" i="0" u="none" strike="noStrike" cap="none" spc="0" baseline="0">
                <a:ln>
                  <a:noFill/>
                </a:ln>
                <a:solidFill>
                  <a:srgbClr val="000000"/>
                </a:solidFill>
                <a:uFillTx/>
                <a:latin typeface="Heiti SC Medium" charset="-122"/>
                <a:ea typeface="Heiti SC Medium" charset="-122"/>
                <a:cs typeface="Heiti SC Medium" charset="-122"/>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hangingPunct="1"/>
            <a:r>
              <a:rPr lang="zh-CN" altLang="en-US" dirty="0">
                <a:solidFill>
                  <a:schemeClr val="bg1"/>
                </a:solidFill>
              </a:rPr>
              <a:t>全世界最好的中文语义分析处理结果</a:t>
            </a:r>
            <a:endParaRPr lang="zh-CN" altLang="en-US" dirty="0">
              <a:solidFill>
                <a:schemeClr val="bg1"/>
              </a:solidFill>
            </a:endParaRPr>
          </a:p>
        </p:txBody>
      </p:sp>
      <p:graphicFrame>
        <p:nvGraphicFramePr>
          <p:cNvPr id="6" name="Chart 5"/>
          <p:cNvGraphicFramePr/>
          <p:nvPr/>
        </p:nvGraphicFramePr>
        <p:xfrm>
          <a:off x="119337" y="1732364"/>
          <a:ext cx="11669390" cy="4941168"/>
        </p:xfrm>
        <a:graphic>
          <a:graphicData uri="http://schemas.openxmlformats.org/drawingml/2006/chart">
            <c:chart xmlns:c="http://schemas.openxmlformats.org/drawingml/2006/chart" xmlns:r="http://schemas.openxmlformats.org/officeDocument/2006/relationships" r:id="rId1"/>
          </a:graphicData>
        </a:graphic>
      </p:graphicFrame>
      <p:sp>
        <p:nvSpPr>
          <p:cNvPr id="7" name="TextBox 6"/>
          <p:cNvSpPr txBox="1"/>
          <p:nvPr/>
        </p:nvSpPr>
        <p:spPr>
          <a:xfrm>
            <a:off x="5159896" y="2242821"/>
            <a:ext cx="5924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rPr>
              <a:t>80%</a:t>
            </a:r>
            <a:endParaRPr kumimoji="0" lang="en-US" sz="18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
        <p:nvSpPr>
          <p:cNvPr id="3" name="TextBox 2"/>
          <p:cNvSpPr txBox="1"/>
          <p:nvPr/>
        </p:nvSpPr>
        <p:spPr>
          <a:xfrm>
            <a:off x="11309692" y="2612151"/>
            <a:ext cx="720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sz="1800" i="0" u="none" strike="noStrike" cap="none" spc="0" normalizeH="0" baseline="0">
                <a:ln>
                  <a:noFill/>
                </a:ln>
                <a:solidFill>
                  <a:schemeClr val="bg1"/>
                </a:solidFill>
                <a:effectLst/>
                <a:uFillTx/>
                <a:latin typeface="Heiti SC Light" charset="-122"/>
                <a:ea typeface="Heiti SC Light" charset="-122"/>
                <a:cs typeface="Heiti SC Light" charset="-122"/>
                <a:sym typeface="微软雅黑" panose="020B0503020204020204" charset="-122"/>
              </a:rPr>
              <a:t>99.1%</a:t>
            </a:r>
            <a:endParaRPr kumimoji="0" lang="en-US" sz="1800" i="0" u="none" strike="noStrike" cap="none" spc="0" normalizeH="0" baseline="0">
              <a:ln>
                <a:noFill/>
              </a:ln>
              <a:solidFill>
                <a:schemeClr val="bg1"/>
              </a:solidFill>
              <a:effectLst/>
              <a:uFillTx/>
              <a:latin typeface="Heiti SC Light" charset="-122"/>
              <a:ea typeface="Heiti SC Light" charset="-122"/>
              <a:cs typeface="Heiti SC Light" charset="-122"/>
              <a:sym typeface="微软雅黑" panose="020B0503020204020204" charset="-122"/>
            </a:endParaRPr>
          </a:p>
        </p:txBody>
      </p:sp>
      <p:sp>
        <p:nvSpPr>
          <p:cNvPr id="9" name="TextBox 8"/>
          <p:cNvSpPr txBox="1"/>
          <p:nvPr/>
        </p:nvSpPr>
        <p:spPr>
          <a:xfrm>
            <a:off x="9767780" y="3275694"/>
            <a:ext cx="720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sz="1800" i="0" u="none" strike="noStrike" cap="none" spc="0" normalizeH="0" baseline="0" dirty="0">
                <a:ln>
                  <a:noFill/>
                </a:ln>
                <a:solidFill>
                  <a:schemeClr val="bg1"/>
                </a:solidFill>
                <a:effectLst/>
                <a:uFillTx/>
                <a:latin typeface="Heiti SC Light" charset="-122"/>
                <a:ea typeface="Heiti SC Light" charset="-122"/>
                <a:cs typeface="Heiti SC Light" charset="-122"/>
                <a:sym typeface="微软雅黑" panose="020B0503020204020204" charset="-122"/>
              </a:rPr>
              <a:t>94.3%</a:t>
            </a:r>
            <a:endParaRPr kumimoji="0" lang="en-US" sz="1800" i="0" u="none" strike="noStrike" cap="none" spc="0" normalizeH="0" baseline="0" dirty="0">
              <a:ln>
                <a:noFill/>
              </a:ln>
              <a:solidFill>
                <a:schemeClr val="bg1"/>
              </a:solidFill>
              <a:effectLst/>
              <a:uFillTx/>
              <a:latin typeface="Heiti SC Light" charset="-122"/>
              <a:ea typeface="Heiti SC Light" charset="-122"/>
              <a:cs typeface="Heiti SC Light" charset="-122"/>
              <a:sym typeface="微软雅黑" panose="020B0503020204020204" charset="-122"/>
            </a:endParaRPr>
          </a:p>
        </p:txBody>
      </p:sp>
      <p:sp>
        <p:nvSpPr>
          <p:cNvPr id="10" name="TextBox 9"/>
          <p:cNvSpPr txBox="1"/>
          <p:nvPr/>
        </p:nvSpPr>
        <p:spPr>
          <a:xfrm>
            <a:off x="11188855" y="3866873"/>
            <a:ext cx="720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sz="1800" i="0" u="none" strike="noStrike" cap="none" spc="0" normalizeH="0" baseline="0" dirty="0">
                <a:ln>
                  <a:noFill/>
                </a:ln>
                <a:solidFill>
                  <a:schemeClr val="bg1"/>
                </a:solidFill>
                <a:effectLst/>
                <a:uFillTx/>
                <a:latin typeface="Heiti SC Light" charset="-122"/>
                <a:ea typeface="Heiti SC Light" charset="-122"/>
                <a:cs typeface="Heiti SC Light" charset="-122"/>
                <a:sym typeface="微软雅黑" panose="020B0503020204020204" charset="-122"/>
              </a:rPr>
              <a:t>98.7%</a:t>
            </a:r>
            <a:endParaRPr kumimoji="0" lang="en-US" sz="1800" i="0" u="none" strike="noStrike" cap="none" spc="0" normalizeH="0" baseline="0" dirty="0">
              <a:ln>
                <a:noFill/>
              </a:ln>
              <a:solidFill>
                <a:schemeClr val="bg1"/>
              </a:solidFill>
              <a:effectLst/>
              <a:uFillTx/>
              <a:latin typeface="Heiti SC Light" charset="-122"/>
              <a:ea typeface="Heiti SC Light" charset="-122"/>
              <a:cs typeface="Heiti SC Light" charset="-122"/>
              <a:sym typeface="微软雅黑" panose="020B0503020204020204" charset="-122"/>
            </a:endParaRPr>
          </a:p>
        </p:txBody>
      </p:sp>
      <p:sp>
        <p:nvSpPr>
          <p:cNvPr id="11" name="TextBox 10"/>
          <p:cNvSpPr txBox="1"/>
          <p:nvPr/>
        </p:nvSpPr>
        <p:spPr>
          <a:xfrm>
            <a:off x="11068018" y="4509120"/>
            <a:ext cx="720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sz="1800" i="0" u="none" strike="noStrike" cap="none" spc="0" normalizeH="0" baseline="0" dirty="0">
                <a:ln>
                  <a:noFill/>
                </a:ln>
                <a:solidFill>
                  <a:schemeClr val="bg1"/>
                </a:solidFill>
                <a:effectLst/>
                <a:uFillTx/>
                <a:latin typeface="Heiti SC Light" charset="-122"/>
                <a:ea typeface="Heiti SC Light" charset="-122"/>
                <a:cs typeface="Heiti SC Light" charset="-122"/>
                <a:sym typeface="微软雅黑" panose="020B0503020204020204" charset="-122"/>
              </a:rPr>
              <a:t>98.4%</a:t>
            </a:r>
            <a:endParaRPr kumimoji="0" lang="en-US" sz="1800" i="0" u="none" strike="noStrike" cap="none" spc="0" normalizeH="0" baseline="0" dirty="0">
              <a:ln>
                <a:noFill/>
              </a:ln>
              <a:solidFill>
                <a:schemeClr val="bg1"/>
              </a:solidFill>
              <a:effectLst/>
              <a:uFillTx/>
              <a:latin typeface="Heiti SC Light" charset="-122"/>
              <a:ea typeface="Heiti SC Light" charset="-122"/>
              <a:cs typeface="Heiti SC Light" charset="-122"/>
              <a:sym typeface="微软雅黑" panose="020B0503020204020204" charset="-122"/>
            </a:endParaRPr>
          </a:p>
        </p:txBody>
      </p:sp>
      <p:sp>
        <p:nvSpPr>
          <p:cNvPr id="12" name="TextBox 11"/>
          <p:cNvSpPr txBox="1"/>
          <p:nvPr/>
        </p:nvSpPr>
        <p:spPr>
          <a:xfrm>
            <a:off x="9047700" y="5147902"/>
            <a:ext cx="720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sz="1800" i="0" u="none" strike="noStrike" cap="none" spc="0" normalizeH="0" baseline="0" dirty="0">
                <a:ln>
                  <a:noFill/>
                </a:ln>
                <a:solidFill>
                  <a:schemeClr val="bg1"/>
                </a:solidFill>
                <a:effectLst/>
                <a:uFillTx/>
                <a:latin typeface="Heiti SC Light" charset="-122"/>
                <a:ea typeface="Heiti SC Light" charset="-122"/>
                <a:cs typeface="Heiti SC Light" charset="-122"/>
                <a:sym typeface="微软雅黑" panose="020B0503020204020204" charset="-122"/>
              </a:rPr>
              <a:t>92.1%</a:t>
            </a:r>
            <a:endParaRPr kumimoji="0" lang="en-US" sz="1800" i="0" u="none" strike="noStrike" cap="none" spc="0" normalizeH="0" baseline="0" dirty="0">
              <a:ln>
                <a:noFill/>
              </a:ln>
              <a:solidFill>
                <a:schemeClr val="bg1"/>
              </a:solidFill>
              <a:effectLst/>
              <a:uFillTx/>
              <a:latin typeface="Heiti SC Light" charset="-122"/>
              <a:ea typeface="Heiti SC Light" charset="-122"/>
              <a:cs typeface="Heiti SC Light" charset="-122"/>
              <a:sym typeface="微软雅黑" panose="020B0503020204020204" charset="-122"/>
            </a:endParaRPr>
          </a:p>
        </p:txBody>
      </p:sp>
      <p:sp>
        <p:nvSpPr>
          <p:cNvPr id="13" name="TextBox 12"/>
          <p:cNvSpPr txBox="1"/>
          <p:nvPr/>
        </p:nvSpPr>
        <p:spPr>
          <a:xfrm>
            <a:off x="9551756" y="5771430"/>
            <a:ext cx="720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sz="1800" i="0" u="none" strike="noStrike" cap="none" spc="0" normalizeH="0" baseline="0">
                <a:ln>
                  <a:noFill/>
                </a:ln>
                <a:solidFill>
                  <a:schemeClr val="bg1"/>
                </a:solidFill>
                <a:effectLst/>
                <a:uFillTx/>
                <a:latin typeface="Heiti SC Light" charset="-122"/>
                <a:ea typeface="Heiti SC Light" charset="-122"/>
                <a:cs typeface="Heiti SC Light" charset="-122"/>
                <a:sym typeface="微软雅黑" panose="020B0503020204020204" charset="-122"/>
              </a:rPr>
              <a:t>93.0%</a:t>
            </a:r>
            <a:endParaRPr kumimoji="0" lang="en-US" sz="1800" i="0" u="none" strike="noStrike" cap="none" spc="0" normalizeH="0" baseline="0" dirty="0">
              <a:ln>
                <a:noFill/>
              </a:ln>
              <a:solidFill>
                <a:schemeClr val="bg1"/>
              </a:solidFill>
              <a:effectLst/>
              <a:uFillTx/>
              <a:latin typeface="Heiti SC Light" charset="-122"/>
              <a:ea typeface="Heiti SC Light" charset="-122"/>
              <a:cs typeface="Heiti SC Light" charset="-122"/>
              <a:sym typeface="微软雅黑" panose="020B0503020204020204" charset="-122"/>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5" name="标题 1"/>
          <p:cNvSpPr txBox="1"/>
          <p:nvPr/>
        </p:nvSpPr>
        <p:spPr>
          <a:xfrm>
            <a:off x="596982" y="908720"/>
            <a:ext cx="11073064" cy="139148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defRPr sz="4400" b="1" i="0" u="none" strike="noStrike" cap="none" spc="0" baseline="0">
                <a:ln>
                  <a:noFill/>
                </a:ln>
                <a:solidFill>
                  <a:srgbClr val="000000"/>
                </a:solidFill>
                <a:uFillTx/>
                <a:latin typeface="Heiti SC Medium" charset="-122"/>
                <a:ea typeface="Heiti SC Medium" charset="-122"/>
                <a:cs typeface="Heiti SC Medium" charset="-122"/>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hangingPunct="1"/>
            <a:r>
              <a:rPr lang="zh-CN" altLang="en-US" dirty="0">
                <a:solidFill>
                  <a:schemeClr val="bg1"/>
                </a:solidFill>
              </a:rPr>
              <a:t>其他任务上，香侬科技的分析处理结果</a:t>
            </a:r>
            <a:endParaRPr lang="zh-CN" altLang="en-US" dirty="0">
              <a:solidFill>
                <a:schemeClr val="bg1"/>
              </a:solidFill>
            </a:endParaRPr>
          </a:p>
        </p:txBody>
      </p:sp>
      <p:graphicFrame>
        <p:nvGraphicFramePr>
          <p:cNvPr id="7" name="Table 6"/>
          <p:cNvGraphicFramePr>
            <a:graphicFrameLocks noGrp="1"/>
          </p:cNvGraphicFramePr>
          <p:nvPr/>
        </p:nvGraphicFramePr>
        <p:xfrm>
          <a:off x="1199457" y="1885421"/>
          <a:ext cx="9721079" cy="4446756"/>
        </p:xfrm>
        <a:graphic>
          <a:graphicData uri="http://schemas.openxmlformats.org/drawingml/2006/table">
            <a:tbl>
              <a:tblPr bandRow="1">
                <a:tableStyleId>{5940675A-B579-460E-94D1-54222C63F5DA}</a:tableStyleId>
              </a:tblPr>
              <a:tblGrid>
                <a:gridCol w="3375376"/>
                <a:gridCol w="2846116"/>
                <a:gridCol w="3499587"/>
              </a:tblGrid>
              <a:tr h="599591">
                <a:tc>
                  <a:txBody>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对比指标</a:t>
                      </a:r>
                      <a:endParaRPr lang="en-US"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之前世界最好结果 </a:t>
                      </a: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香侬</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结果 </a:t>
                      </a: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b">
                    <a:lnL w="12700" cmpd="sng">
                      <a:noFill/>
                    </a:lnL>
                    <a:lnR w="12700" cmpd="sng">
                      <a:noFill/>
                    </a:lnR>
                    <a:lnT w="12700" cmpd="sng">
                      <a:noFill/>
                    </a:lnT>
                    <a:lnB w="12700" cmpd="sng">
                      <a:noFill/>
                    </a:lnB>
                    <a:lnTlToBr w="12700" cmpd="sng">
                      <a:noFill/>
                      <a:prstDash val="solid"/>
                    </a:lnTlToBr>
                    <a:lnBlToTr w="12700" cmpd="sng">
                      <a:noFill/>
                      <a:prstDash val="solid"/>
                    </a:lnBlToTr>
                  </a:tcPr>
                </a:tc>
              </a:tr>
              <a:tr h="848188">
                <a:tc>
                  <a:txBody>
                    <a:bodyPr/>
                    <a:lstStyle/>
                    <a:p>
                      <a:pPr algn="ct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机器阅读理解问答 </a:t>
                      </a:r>
                      <a:b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b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(Stanford</a:t>
                      </a:r>
                      <a:r>
                        <a:rPr lang="zh-CN" altLang="en-US"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Question</a:t>
                      </a:r>
                      <a:r>
                        <a:rPr lang="zh-CN" altLang="en-US"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endParaRPr lang="en-US" altLang="zh-CN"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a:p>
                      <a:pPr algn="ctr"/>
                      <a:r>
                        <a:rPr lang="en-US" altLang="zh-CN"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Answering</a:t>
                      </a:r>
                      <a:r>
                        <a:rPr lang="zh-CN" altLang="en-US"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Dataset</a:t>
                      </a:r>
                      <a:r>
                        <a:rPr lang="zh-CN" altLang="en-US"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–Squad</a:t>
                      </a: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a:t>
                      </a:r>
                      <a:endParaRPr 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90.4%</a:t>
                      </a:r>
                      <a:br>
                        <a:rPr lang="en-US" altLang="zh-CN" sz="18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br>
                      <a:r>
                        <a:rPr lang="en-US" altLang="zh-CN" sz="18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Google</a:t>
                      </a:r>
                      <a:r>
                        <a:rPr lang="zh-CN" altLang="en-US" sz="18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 </a:t>
                      </a:r>
                      <a:r>
                        <a:rPr lang="en-US" altLang="zh-CN" sz="18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&amp;</a:t>
                      </a:r>
                      <a:r>
                        <a:rPr lang="zh-CN" altLang="en-US" sz="18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 </a:t>
                      </a:r>
                      <a:r>
                        <a:rPr lang="en-US" altLang="zh-CN" sz="18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rPr>
                        <a:t>CMU</a:t>
                      </a:r>
                      <a:endParaRPr lang="en-US" sz="12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90.5%</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(+0.1%)</a:t>
                      </a:r>
                      <a:endParaRPr lang="en-US"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solidFill>
                  </a:tcPr>
                </a:tc>
              </a:tr>
              <a:tr h="848188">
                <a:tc>
                  <a:txBody>
                    <a:bodyPr/>
                    <a:lstStyle/>
                    <a:p>
                      <a:pPr algn="ct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自然语言推理 </a:t>
                      </a:r>
                      <a:endPar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a:p>
                      <a:pPr algn="ct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(Natural</a:t>
                      </a: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Language</a:t>
                      </a:r>
                      <a:r>
                        <a:rPr lang="zh-CN" altLang="en-US"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Inference-</a:t>
                      </a:r>
                      <a:r>
                        <a:rPr lang="zh-CN" altLang="en-US"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baseline="0" dirty="0">
                          <a:solidFill>
                            <a:schemeClr val="bg1">
                              <a:lumMod val="75000"/>
                            </a:schemeClr>
                          </a:solidFill>
                          <a:latin typeface="微软雅黑" panose="020B0503020204020204" charset="-122"/>
                          <a:ea typeface="微软雅黑" panose="020B0503020204020204" charset="-122"/>
                          <a:cs typeface="微软雅黑" panose="020B0503020204020204" charset="-122"/>
                        </a:rPr>
                        <a:t>SNLI)</a:t>
                      </a:r>
                      <a:endParaRPr 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86.0%</a:t>
                      </a: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(Liu</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and</a:t>
                      </a:r>
                      <a:r>
                        <a:rPr lang="zh-CN" altLang="en-US" sz="1800" b="1" baseline="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baseline="0" dirty="0">
                          <a:solidFill>
                            <a:schemeClr val="bg1"/>
                          </a:solidFill>
                          <a:latin typeface="微软雅黑" panose="020B0503020204020204" charset="-122"/>
                          <a:ea typeface="微软雅黑" panose="020B0503020204020204" charset="-122"/>
                          <a:cs typeface="微软雅黑" panose="020B0503020204020204" charset="-122"/>
                        </a:rPr>
                        <a:t>Yue,</a:t>
                      </a:r>
                      <a:r>
                        <a:rPr lang="zh-CN" altLang="en-US" sz="1800" b="1" baseline="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baseline="0" dirty="0">
                          <a:solidFill>
                            <a:schemeClr val="bg1"/>
                          </a:solidFill>
                          <a:latin typeface="微软雅黑" panose="020B0503020204020204" charset="-122"/>
                          <a:ea typeface="微软雅黑" panose="020B0503020204020204" charset="-122"/>
                          <a:cs typeface="微软雅黑" panose="020B0503020204020204" charset="-122"/>
                        </a:rPr>
                        <a:t>2017)</a:t>
                      </a:r>
                      <a:endParaRPr lang="en-US" sz="12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86.3%</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(+0.3%)</a:t>
                      </a:r>
                      <a:endParaRPr lang="en-US"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solidFill>
                  </a:tcPr>
                </a:tc>
              </a:tr>
              <a:tr h="599591">
                <a:tc>
                  <a:txBody>
                    <a:bodyPr/>
                    <a:lstStyle/>
                    <a:p>
                      <a:pPr algn="ct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情感分析</a:t>
                      </a:r>
                      <a:endPar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a:p>
                      <a:pPr algn="ct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(Sentiment</a:t>
                      </a: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Treebank)</a:t>
                      </a:r>
                      <a:endParaRPr 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50.0%</a:t>
                      </a: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(Tai</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et</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al</a:t>
                      </a:r>
                      <a:r>
                        <a:rPr lang="en-US" altLang="zh-CN" sz="1800" b="1" baseline="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b="1" baseline="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baseline="0" dirty="0">
                          <a:solidFill>
                            <a:schemeClr val="bg1"/>
                          </a:solidFill>
                          <a:latin typeface="微软雅黑" panose="020B0503020204020204" charset="-122"/>
                          <a:ea typeface="微软雅黑" panose="020B0503020204020204" charset="-122"/>
                          <a:cs typeface="微软雅黑" panose="020B0503020204020204" charset="-122"/>
                        </a:rPr>
                        <a:t>2016</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a:t>
                      </a:r>
                      <a:endParaRPr lang="en-US"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51.2%(+1.4%)</a:t>
                      </a:r>
                      <a:endParaRPr lang="en-US"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solidFill>
                  </a:tcPr>
                </a:tc>
              </a:tr>
              <a:tr h="848188">
                <a:tc>
                  <a:txBody>
                    <a:bodyPr/>
                    <a:lstStyle/>
                    <a:p>
                      <a:pPr algn="ct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中英机器翻译</a:t>
                      </a:r>
                      <a:b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b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(Chinese-English</a:t>
                      </a: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Machine</a:t>
                      </a: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Translation-</a:t>
                      </a: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 </a:t>
                      </a: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WMT2018)</a:t>
                      </a:r>
                      <a:endParaRPr 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BLEU</a:t>
                      </a:r>
                      <a:r>
                        <a:rPr lang="zh-CN" altLang="en-US" sz="1800" b="1" baseline="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baseline="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b="1" baseline="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baseline="0" dirty="0">
                          <a:solidFill>
                            <a:schemeClr val="bg1"/>
                          </a:solidFill>
                          <a:latin typeface="微软雅黑" panose="020B0503020204020204" charset="-122"/>
                          <a:ea typeface="微软雅黑" panose="020B0503020204020204" charset="-122"/>
                          <a:cs typeface="微软雅黑" panose="020B0503020204020204" charset="-122"/>
                        </a:rPr>
                        <a:t>24.2</a:t>
                      </a: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(Larkin</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et</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al.,</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2018)</a:t>
                      </a:r>
                      <a:endParaRPr lang="en-US" sz="1200" b="1" i="0" u="none" strike="noStrike" cap="none" spc="0" baseline="0" dirty="0">
                        <a:ln>
                          <a:noFill/>
                        </a:ln>
                        <a:solidFill>
                          <a:schemeClr val="bg1"/>
                        </a:solidFill>
                        <a:effectLst/>
                        <a:uFillTx/>
                        <a:latin typeface="微软雅黑" panose="020B0503020204020204" charset="-122"/>
                        <a:ea typeface="微软雅黑" panose="020B0503020204020204" charset="-122"/>
                        <a:cs typeface="微软雅黑" panose="020B0503020204020204" charset="-122"/>
                        <a:sym typeface="Calibri" panose="020F0502020204030204"/>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BLEU-</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24.5</a:t>
                      </a:r>
                      <a:r>
                        <a:rPr lang="zh-CN" altLang="en-US" sz="1800" b="1" baseline="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(+0.3)</a:t>
                      </a:r>
                      <a:endParaRPr lang="en-US"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solidFill>
                  </a:tcPr>
                </a:tc>
              </a:tr>
              <a:tr h="599591">
                <a:tc>
                  <a:txBody>
                    <a:bodyPr/>
                    <a:lstStyle/>
                    <a:p>
                      <a:pPr algn="ctr"/>
                      <a:r>
                        <a:rPr lang="zh-CN" alt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摘要系统</a:t>
                      </a:r>
                      <a:endPar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chemeClr val="bg1">
                              <a:lumMod val="75000"/>
                            </a:schemeClr>
                          </a:solidFill>
                          <a:latin typeface="微软雅黑" panose="020B0503020204020204" charset="-122"/>
                          <a:ea typeface="微软雅黑" panose="020B0503020204020204" charset="-122"/>
                          <a:cs typeface="微软雅黑" panose="020B0503020204020204" charset="-122"/>
                        </a:rPr>
                        <a:t>(Summarization)</a:t>
                      </a:r>
                      <a:endParaRPr lang="en-US" sz="1600" b="1"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ROUGE1</a:t>
                      </a:r>
                      <a:r>
                        <a:rPr lang="zh-CN" altLang="en-US" sz="1800" b="1" baseline="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baseline="0" dirty="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b="1" baseline="0"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baseline="0" dirty="0">
                          <a:solidFill>
                            <a:schemeClr val="bg1"/>
                          </a:solidFill>
                          <a:latin typeface="微软雅黑" panose="020B0503020204020204" charset="-122"/>
                          <a:ea typeface="微软雅黑" panose="020B0503020204020204" charset="-122"/>
                          <a:cs typeface="微软雅黑" panose="020B0503020204020204" charset="-122"/>
                        </a:rPr>
                        <a:t>29.4</a:t>
                      </a:r>
                      <a:endParaRPr lang="en-US" altLang="zh-CN" sz="1800" b="1" dirty="0">
                        <a:solidFill>
                          <a:schemeClr val="bg1"/>
                        </a:solidFill>
                        <a:latin typeface="微软雅黑" panose="020B0503020204020204" charset="-122"/>
                        <a:ea typeface="微软雅黑" panose="020B0503020204020204" charset="-122"/>
                        <a:cs typeface="微软雅黑" panose="020B0503020204020204" charset="-122"/>
                      </a:endParaRPr>
                    </a:p>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(Liang</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et</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al.,</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2018)</a:t>
                      </a:r>
                      <a:endParaRPr lang="en-US"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ROUGE1-</a:t>
                      </a:r>
                      <a:r>
                        <a:rPr lang="zh-CN" altLang="en-US" sz="1800" b="1" dirty="0">
                          <a:solidFill>
                            <a:schemeClr val="bg1"/>
                          </a:solidFill>
                          <a:latin typeface="微软雅黑" panose="020B0503020204020204" charset="-122"/>
                          <a:ea typeface="微软雅黑" panose="020B0503020204020204" charset="-122"/>
                          <a:cs typeface="微软雅黑" panose="020B0503020204020204" charset="-122"/>
                        </a:rPr>
                        <a:t> </a:t>
                      </a:r>
                      <a:r>
                        <a:rPr lang="en-US" altLang="zh-CN" sz="1800" b="1" dirty="0">
                          <a:solidFill>
                            <a:schemeClr val="bg1"/>
                          </a:solidFill>
                          <a:latin typeface="微软雅黑" panose="020B0503020204020204" charset="-122"/>
                          <a:ea typeface="微软雅黑" panose="020B0503020204020204" charset="-122"/>
                          <a:cs typeface="微软雅黑" panose="020B0503020204020204" charset="-122"/>
                        </a:rPr>
                        <a:t>31.2(+1.8)</a:t>
                      </a:r>
                      <a:endParaRPr lang="en-US" sz="1800" b="1" dirty="0">
                        <a:solidFill>
                          <a:schemeClr val="bg1"/>
                        </a:solidFill>
                        <a:latin typeface="微软雅黑" panose="020B0503020204020204" charset="-122"/>
                        <a:ea typeface="微软雅黑" panose="020B0503020204020204" charset="-122"/>
                        <a:cs typeface="微软雅黑" panose="020B0503020204020204" charset="-122"/>
                      </a:endParaRPr>
                    </a:p>
                  </a:txBody>
                  <a:tcPr marL="85425" marR="85425" marT="42712" marB="4271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00000"/>
                    </a:solidFill>
                  </a:tcPr>
                </a:tc>
              </a:tr>
            </a:tbl>
          </a:graphicData>
        </a:graphic>
      </p:graphicFrame>
      <p:sp>
        <p:nvSpPr>
          <p:cNvPr id="8" name="Slide Number Placeholder 1"/>
          <p:cNvSpPr>
            <a:spLocks noGrp="1"/>
          </p:cNvSpPr>
          <p:nvPr>
            <p:ph type="sldNum" sz="quarter" idx="2"/>
          </p:nvPr>
        </p:nvSpPr>
        <p:spPr>
          <a:xfrm>
            <a:off x="11104376" y="6400413"/>
            <a:ext cx="249425" cy="276999"/>
          </a:xfrm>
        </p:spPr>
        <p:txBody>
          <a:bodyPr/>
          <a:lstStyle/>
          <a:p>
            <a:r>
              <a:rPr lang="en-US" altLang="zh-CN" dirty="0"/>
              <a:t>54</a:t>
            </a:r>
            <a:endParaRPr lang="uk-UA"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130" name="文本框 9"/>
          <p:cNvSpPr txBox="1"/>
          <p:nvPr/>
        </p:nvSpPr>
        <p:spPr>
          <a:xfrm>
            <a:off x="3219697" y="3013502"/>
            <a:ext cx="5752607" cy="830997"/>
          </a:xfrm>
          <a:prstGeom prst="rect">
            <a:avLst/>
          </a:prstGeom>
          <a:noFill/>
          <a:ln w="12700">
            <a:miter lim="400000"/>
          </a:ln>
        </p:spPr>
        <p:txBody>
          <a:bodyPr wrap="square" lIns="45719" rIns="45719">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ctr">
              <a:defRPr sz="4800">
                <a:solidFill>
                  <a:srgbClr val="4EACB4"/>
                </a:solidFill>
                <a:latin typeface="PingFang SC Regular" charset="-122"/>
                <a:ea typeface="PingFang SC Regular" charset="-122"/>
                <a:cs typeface="PingFang SC Regular" charset="-122"/>
              </a:defRPr>
            </a:lvl1pPr>
          </a:lstStyle>
          <a:p>
            <a:r>
              <a:rPr lang="en-US" altLang="zh-CN" dirty="0"/>
              <a:t>4.</a:t>
            </a:r>
            <a:r>
              <a:rPr lang="zh-CN" altLang="en-US" dirty="0"/>
              <a:t> 团队介绍</a:t>
            </a:r>
            <a:endParaRPr dirty="0"/>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127" name="TextBox 18"/>
          <p:cNvSpPr txBox="1"/>
          <p:nvPr/>
        </p:nvSpPr>
        <p:spPr>
          <a:xfrm>
            <a:off x="220816" y="2420888"/>
            <a:ext cx="3923632" cy="4031873"/>
          </a:xfrm>
          <a:prstGeom prst="rect">
            <a:avLst/>
          </a:prstGeom>
          <a:ln w="12700">
            <a:miter lim="400000"/>
          </a:ln>
        </p:spPr>
        <p:txBody>
          <a:bodyPr wrap="square" lIns="45719" rIns="45719">
            <a:spAutoFit/>
          </a:bodyPr>
          <a:lstStyle/>
          <a:p>
            <a:pPr marL="742950" lvl="1" indent="-285750">
              <a:buSzPct val="100000"/>
              <a:buFont typeface="Arial" panose="020B0604020202020204" pitchFamily="34" charset="0"/>
              <a:buChar char="•"/>
              <a:defRPr sz="1400">
                <a:solidFill>
                  <a:srgbClr val="797979"/>
                </a:solidFill>
              </a:defRPr>
            </a:pPr>
            <a:r>
              <a:rPr sz="1600" b="0" dirty="0">
                <a:solidFill>
                  <a:schemeClr val="bg1"/>
                </a:solidFill>
                <a:latin typeface="PingFang SC Regular" charset="-122"/>
                <a:ea typeface="PingFang SC Regular" charset="-122"/>
                <a:cs typeface="PingFang SC Regular" charset="-122"/>
              </a:rPr>
              <a:t>公司创始人李纪为博士，是斯坦福大学计算机专业历史上第一位仅用三年时间就获得博士的人</a:t>
            </a:r>
            <a:r>
              <a:rPr lang="zh-CN" altLang="en-US" sz="1600" b="0" dirty="0">
                <a:solidFill>
                  <a:schemeClr val="bg1"/>
                </a:solidFill>
                <a:latin typeface="PingFang SC Regular" charset="-122"/>
                <a:ea typeface="PingFang SC Regular" charset="-122"/>
                <a:cs typeface="PingFang SC Regular" charset="-122"/>
              </a:rPr>
              <a:t>，也是</a:t>
            </a:r>
            <a:r>
              <a:rPr sz="1600" b="0" dirty="0">
                <a:solidFill>
                  <a:srgbClr val="4EACB4"/>
                </a:solidFill>
                <a:latin typeface="PingFang SC Regular" charset="-122"/>
                <a:ea typeface="PingFang SC Regular" charset="-122"/>
                <a:cs typeface="PingFang SC Regular" charset="-122"/>
              </a:rPr>
              <a:t>NLP领域全世界引用量最高</a:t>
            </a:r>
            <a:r>
              <a:rPr sz="1600" b="0" dirty="0">
                <a:solidFill>
                  <a:schemeClr val="bg1"/>
                </a:solidFill>
                <a:latin typeface="PingFang SC Regular" charset="-122"/>
                <a:ea typeface="PingFang SC Regular" charset="-122"/>
                <a:cs typeface="PingFang SC Regular" charset="-122"/>
              </a:rPr>
              <a:t>的青年学者之一。</a:t>
            </a:r>
            <a:endParaRPr lang="en-US" sz="1600" b="0" dirty="0">
              <a:solidFill>
                <a:schemeClr val="bg1"/>
              </a:solidFill>
              <a:latin typeface="PingFang SC Regular" charset="-122"/>
              <a:ea typeface="PingFang SC Regular" charset="-122"/>
              <a:cs typeface="PingFang SC Regular" charset="-122"/>
            </a:endParaRPr>
          </a:p>
          <a:p>
            <a:pPr marL="742950" lvl="1" indent="-285750">
              <a:buSzPct val="100000"/>
              <a:buFont typeface="Arial" panose="020B0604020202020204" pitchFamily="34" charset="0"/>
              <a:buChar char="•"/>
              <a:defRPr sz="1400">
                <a:solidFill>
                  <a:srgbClr val="797979"/>
                </a:solidFill>
              </a:defRPr>
            </a:pPr>
            <a:endParaRPr sz="1600" b="0" dirty="0">
              <a:solidFill>
                <a:schemeClr val="bg1"/>
              </a:solidFill>
              <a:latin typeface="PingFang SC Regular" charset="-122"/>
              <a:ea typeface="PingFang SC Regular" charset="-122"/>
              <a:cs typeface="PingFang SC Regular" charset="-122"/>
            </a:endParaRPr>
          </a:p>
          <a:p>
            <a:pPr marL="742950" lvl="1" indent="-285750">
              <a:buSzPct val="100000"/>
              <a:buFont typeface="Arial" panose="020B0604020202020204"/>
              <a:buChar char="•"/>
              <a:defRPr sz="1400">
                <a:solidFill>
                  <a:srgbClr val="797979"/>
                </a:solidFill>
              </a:defRPr>
            </a:pPr>
            <a:r>
              <a:rPr sz="1600" b="0" dirty="0">
                <a:solidFill>
                  <a:schemeClr val="bg1"/>
                </a:solidFill>
                <a:latin typeface="PingFang SC Regular" charset="-122"/>
                <a:ea typeface="PingFang SC Regular" charset="-122"/>
                <a:cs typeface="PingFang SC Regular" charset="-122"/>
              </a:rPr>
              <a:t>公司</a:t>
            </a:r>
            <a:r>
              <a:rPr sz="1600" b="0" dirty="0">
                <a:solidFill>
                  <a:srgbClr val="4EACB4"/>
                </a:solidFill>
                <a:latin typeface="PingFang SC Regular" charset="-122"/>
                <a:ea typeface="PingFang SC Regular" charset="-122"/>
                <a:cs typeface="PingFang SC Regular" charset="-122"/>
              </a:rPr>
              <a:t>算法团队实力雄厚</a:t>
            </a:r>
            <a:r>
              <a:rPr sz="1600" b="0" dirty="0">
                <a:solidFill>
                  <a:schemeClr val="bg1"/>
                </a:solidFill>
                <a:latin typeface="PingFang SC Regular" charset="-122"/>
                <a:ea typeface="PingFang SC Regular" charset="-122"/>
                <a:cs typeface="PingFang SC Regular" charset="-122"/>
              </a:rPr>
              <a:t>，成员皆来自斯坦福</a:t>
            </a:r>
            <a:r>
              <a:rPr lang="zh-CN" altLang="en-US" sz="1600" b="0" dirty="0">
                <a:solidFill>
                  <a:schemeClr val="bg1"/>
                </a:solidFill>
                <a:latin typeface="PingFang SC Regular" charset="-122"/>
                <a:ea typeface="PingFang SC Regular" charset="-122"/>
                <a:cs typeface="PingFang SC Regular" charset="-122"/>
              </a:rPr>
              <a:t>、</a:t>
            </a:r>
            <a:r>
              <a:rPr sz="1600" b="0" dirty="0">
                <a:solidFill>
                  <a:schemeClr val="bg1"/>
                </a:solidFill>
                <a:latin typeface="PingFang SC Regular" charset="-122"/>
                <a:ea typeface="PingFang SC Regular" charset="-122"/>
                <a:cs typeface="PingFang SC Regular" charset="-122"/>
              </a:rPr>
              <a:t>MIT、CMU、Princeton、北京大学、清华大学、人民大学等国内外知名学府</a:t>
            </a:r>
            <a:r>
              <a:rPr lang="zh-CN" altLang="en-US" sz="1600" b="0" dirty="0">
                <a:solidFill>
                  <a:schemeClr val="bg1"/>
                </a:solidFill>
                <a:latin typeface="PingFang SC Regular" charset="-122"/>
                <a:ea typeface="PingFang SC Regular" charset="-122"/>
                <a:cs typeface="PingFang SC Regular" charset="-122"/>
              </a:rPr>
              <a:t>。</a:t>
            </a:r>
            <a:endParaRPr lang="en-US" altLang="zh-CN" sz="1600" b="0" dirty="0">
              <a:solidFill>
                <a:schemeClr val="bg1"/>
              </a:solidFill>
              <a:latin typeface="PingFang SC Regular" charset="-122"/>
              <a:ea typeface="PingFang SC Regular" charset="-122"/>
              <a:cs typeface="PingFang SC Regular" charset="-122"/>
            </a:endParaRPr>
          </a:p>
          <a:p>
            <a:pPr marL="742950" lvl="1" indent="-285750">
              <a:buSzPct val="100000"/>
              <a:buFont typeface="Arial" panose="020B0604020202020204"/>
              <a:buChar char="•"/>
              <a:defRPr sz="1400">
                <a:solidFill>
                  <a:srgbClr val="797979"/>
                </a:solidFill>
              </a:defRPr>
            </a:pPr>
            <a:endParaRPr lang="en-US" sz="1600" b="0" dirty="0">
              <a:solidFill>
                <a:schemeClr val="bg1"/>
              </a:solidFill>
              <a:latin typeface="PingFang SC Regular" charset="-122"/>
              <a:ea typeface="PingFang SC Regular" charset="-122"/>
              <a:cs typeface="PingFang SC Regular" charset="-122"/>
            </a:endParaRPr>
          </a:p>
          <a:p>
            <a:pPr marL="742950" lvl="1" indent="-285750">
              <a:buSzPct val="100000"/>
              <a:buFont typeface="Arial" panose="020B0604020202020204"/>
              <a:buChar char="•"/>
              <a:defRPr sz="1400">
                <a:solidFill>
                  <a:srgbClr val="797979"/>
                </a:solidFill>
              </a:defRPr>
            </a:pPr>
            <a:r>
              <a:rPr lang="zh-CN" altLang="en-US" sz="1600" b="0" dirty="0">
                <a:solidFill>
                  <a:srgbClr val="4EACB4"/>
                </a:solidFill>
                <a:latin typeface="PingFang SC Regular" charset="-122"/>
                <a:ea typeface="PingFang SC Regular" charset="-122"/>
                <a:cs typeface="PingFang SC Regular" charset="-122"/>
              </a:rPr>
              <a:t>世界最顶级人工智能专家</a:t>
            </a:r>
            <a:r>
              <a:rPr lang="zh-CN" altLang="en-US" sz="1600" b="0" dirty="0">
                <a:solidFill>
                  <a:schemeClr val="bg1"/>
                </a:solidFill>
                <a:latin typeface="PingFang SC Regular" charset="-122"/>
                <a:ea typeface="PingFang SC Regular" charset="-122"/>
                <a:cs typeface="PingFang SC Regular" charset="-122"/>
              </a:rPr>
              <a:t>作为公司的学术顾问，</a:t>
            </a:r>
            <a:r>
              <a:rPr sz="1600" b="0" dirty="0">
                <a:solidFill>
                  <a:schemeClr val="bg1"/>
                </a:solidFill>
                <a:latin typeface="PingFang SC Regular" charset="-122"/>
                <a:ea typeface="PingFang SC Regular" charset="-122"/>
                <a:cs typeface="PingFang SC Regular" charset="-122"/>
              </a:rPr>
              <a:t>包括斯坦福大学的Dan Jurafsky教授，CMU的Eduard Hovy教授</a:t>
            </a:r>
            <a:r>
              <a:rPr lang="zh-CN" altLang="en-US" sz="1600" b="0" dirty="0">
                <a:solidFill>
                  <a:schemeClr val="bg1"/>
                </a:solidFill>
                <a:latin typeface="PingFang SC Regular" charset="-122"/>
                <a:ea typeface="PingFang SC Regular" charset="-122"/>
                <a:cs typeface="PingFang SC Regular" charset="-122"/>
              </a:rPr>
              <a:t>等</a:t>
            </a:r>
            <a:r>
              <a:rPr sz="1600" b="0" dirty="0">
                <a:solidFill>
                  <a:schemeClr val="bg1"/>
                </a:solidFill>
                <a:latin typeface="PingFang SC Regular" charset="-122"/>
                <a:ea typeface="PingFang SC Regular" charset="-122"/>
                <a:cs typeface="PingFang SC Regular" charset="-122"/>
              </a:rPr>
              <a:t>。</a:t>
            </a:r>
            <a:endParaRPr sz="1600" b="0" dirty="0">
              <a:solidFill>
                <a:schemeClr val="bg1"/>
              </a:solidFill>
              <a:latin typeface="PingFang SC Regular" charset="-122"/>
              <a:ea typeface="PingFang SC Regular" charset="-122"/>
              <a:cs typeface="PingFang SC Regular" charset="-122"/>
            </a:endParaRPr>
          </a:p>
          <a:p>
            <a:pPr marL="285750" indent="-285750">
              <a:buFont typeface="Arial" panose="020B0604020202020204" pitchFamily="34" charset="0"/>
              <a:buChar char="•"/>
              <a:defRPr sz="1400">
                <a:solidFill>
                  <a:srgbClr val="797979"/>
                </a:solidFill>
              </a:defRPr>
            </a:pPr>
            <a:endParaRPr sz="1600" b="0" dirty="0">
              <a:solidFill>
                <a:schemeClr val="bg1"/>
              </a:solidFill>
              <a:latin typeface="PingFang SC Regular" charset="-122"/>
              <a:ea typeface="PingFang SC Regular" charset="-122"/>
              <a:cs typeface="PingFang SC Regular" charset="-122"/>
            </a:endParaRPr>
          </a:p>
        </p:txBody>
      </p:sp>
      <p:sp>
        <p:nvSpPr>
          <p:cNvPr id="2" name="Rectangle 1"/>
          <p:cNvSpPr/>
          <p:nvPr/>
        </p:nvSpPr>
        <p:spPr>
          <a:xfrm>
            <a:off x="4007768" y="2420888"/>
            <a:ext cx="3706578" cy="3785652"/>
          </a:xfrm>
          <a:prstGeom prst="rect">
            <a:avLst/>
          </a:prstGeom>
        </p:spPr>
        <p:txBody>
          <a:bodyPr wrap="square">
            <a:spAutoFit/>
          </a:bodyPr>
          <a:lstStyle/>
          <a:p>
            <a:pPr marL="742950" indent="-285750">
              <a:buSzPct val="100000"/>
              <a:buFont typeface="Arial" panose="020B0604020202020204"/>
              <a:buChar char="•"/>
              <a:defRPr sz="1400">
                <a:solidFill>
                  <a:srgbClr val="797979"/>
                </a:solidFill>
              </a:defRPr>
            </a:pPr>
            <a:r>
              <a:rPr lang="zh-CN" altLang="en-US" sz="1600" b="0" dirty="0">
                <a:solidFill>
                  <a:schemeClr val="bg1"/>
                </a:solidFill>
                <a:latin typeface="PingFang SC Regular" charset="-122"/>
                <a:ea typeface="PingFang SC Regular" charset="-122"/>
                <a:cs typeface="PingFang SC Regular" charset="-122"/>
              </a:rPr>
              <a:t>行业分析师团队曾任职于</a:t>
            </a:r>
            <a:r>
              <a:rPr lang="zh-CN" altLang="en-US" sz="1600" b="0" dirty="0">
                <a:solidFill>
                  <a:srgbClr val="4EACB4"/>
                </a:solidFill>
                <a:latin typeface="PingFang SC Regular" charset="-122"/>
                <a:ea typeface="PingFang SC Regular" charset="-122"/>
                <a:cs typeface="PingFang SC Regular" charset="-122"/>
              </a:rPr>
              <a:t>招商基金，中信证券，国信证券，穆迪研究院，星石资本，美银美林，普华永道，麦格理集团，</a:t>
            </a:r>
            <a:r>
              <a:rPr lang="en-US" altLang="zh-CN" sz="1600" b="0" dirty="0" err="1">
                <a:solidFill>
                  <a:srgbClr val="4EACB4"/>
                </a:solidFill>
                <a:latin typeface="PingFang SC Regular" charset="-122"/>
                <a:ea typeface="PingFang SC Regular" charset="-122"/>
                <a:cs typeface="PingFang SC Regular" charset="-122"/>
              </a:rPr>
              <a:t>Magnetar</a:t>
            </a:r>
            <a:r>
              <a:rPr lang="en-US" altLang="zh-CN" sz="1600" b="0" dirty="0">
                <a:solidFill>
                  <a:srgbClr val="4EACB4"/>
                </a:solidFill>
                <a:latin typeface="PingFang SC Regular" charset="-122"/>
                <a:ea typeface="PingFang SC Regular" charset="-122"/>
                <a:cs typeface="PingFang SC Regular" charset="-122"/>
              </a:rPr>
              <a:t> Capital</a:t>
            </a:r>
            <a:r>
              <a:rPr lang="zh-CN" altLang="en-US" sz="1600" b="0" dirty="0">
                <a:solidFill>
                  <a:schemeClr val="bg1"/>
                </a:solidFill>
                <a:latin typeface="PingFang SC Regular" charset="-122"/>
                <a:ea typeface="PingFang SC Regular" charset="-122"/>
                <a:cs typeface="PingFang SC Regular" charset="-122"/>
              </a:rPr>
              <a:t>等国内外一线金融机构，深刻理解金融行业需求，熟悉分析决策流程和投资决策关键点。</a:t>
            </a:r>
            <a:endParaRPr lang="en-US" altLang="zh-CN" sz="1600" b="0" dirty="0">
              <a:solidFill>
                <a:schemeClr val="bg1"/>
              </a:solidFill>
              <a:latin typeface="PingFang SC Regular" charset="-122"/>
              <a:ea typeface="PingFang SC Regular" charset="-122"/>
              <a:cs typeface="PingFang SC Regular" charset="-122"/>
            </a:endParaRPr>
          </a:p>
          <a:p>
            <a:pPr marL="742950" lvl="1" indent="-285750">
              <a:buSzPct val="100000"/>
              <a:buFont typeface="Arial" panose="020B0604020202020204"/>
              <a:buChar char="•"/>
              <a:defRPr sz="1400">
                <a:solidFill>
                  <a:srgbClr val="797979"/>
                </a:solidFill>
              </a:defRPr>
            </a:pPr>
            <a:endParaRPr lang="zh-CN" altLang="en-US" sz="1600" b="0" dirty="0">
              <a:solidFill>
                <a:schemeClr val="bg1"/>
              </a:solidFill>
              <a:latin typeface="PingFang SC Regular" charset="-122"/>
              <a:ea typeface="PingFang SC Regular" charset="-122"/>
              <a:cs typeface="PingFang SC Regular" charset="-122"/>
            </a:endParaRPr>
          </a:p>
          <a:p>
            <a:pPr marL="742950" lvl="1" indent="-285750">
              <a:buSzPct val="100000"/>
              <a:buFont typeface="Arial" panose="020B0604020202020204"/>
              <a:buChar char="•"/>
              <a:defRPr sz="1400">
                <a:solidFill>
                  <a:srgbClr val="797979"/>
                </a:solidFill>
              </a:defRPr>
            </a:pPr>
            <a:r>
              <a:rPr lang="zh-CN" altLang="en-US" sz="1600" b="0" dirty="0">
                <a:solidFill>
                  <a:schemeClr val="bg1"/>
                </a:solidFill>
                <a:latin typeface="PingFang SC Regular" charset="-122"/>
                <a:ea typeface="PingFang SC Regular" charset="-122"/>
                <a:cs typeface="PingFang SC Regular" charset="-122"/>
              </a:rPr>
              <a:t>建立了</a:t>
            </a:r>
            <a:r>
              <a:rPr lang="zh-CN" altLang="en-US" sz="1600" b="0" dirty="0">
                <a:solidFill>
                  <a:srgbClr val="4EACB4"/>
                </a:solidFill>
                <a:latin typeface="PingFang SC Regular" charset="-122"/>
                <a:ea typeface="PingFang SC Regular" charset="-122"/>
                <a:cs typeface="PingFang SC Regular" charset="-122"/>
              </a:rPr>
              <a:t>国内首套</a:t>
            </a:r>
            <a:r>
              <a:rPr lang="zh-CN" altLang="en-US" sz="1600" b="0" dirty="0">
                <a:solidFill>
                  <a:schemeClr val="bg1"/>
                </a:solidFill>
                <a:latin typeface="PingFang SC Regular" charset="-122"/>
                <a:ea typeface="PingFang SC Regular" charset="-122"/>
                <a:cs typeface="PingFang SC Regular" charset="-122"/>
              </a:rPr>
              <a:t>完全由金融文本训练而成的人工智能系统。所有</a:t>
            </a:r>
            <a:r>
              <a:rPr lang="en-US" altLang="zh-CN" sz="1600" b="0" dirty="0">
                <a:solidFill>
                  <a:schemeClr val="bg1"/>
                </a:solidFill>
                <a:latin typeface="PingFang SC Regular" charset="-122"/>
                <a:ea typeface="PingFang SC Regular" charset="-122"/>
                <a:cs typeface="PingFang SC Regular" charset="-122"/>
              </a:rPr>
              <a:t>AI</a:t>
            </a:r>
            <a:r>
              <a:rPr lang="zh-CN" altLang="en-US" sz="1600" b="0" dirty="0">
                <a:solidFill>
                  <a:schemeClr val="bg1"/>
                </a:solidFill>
                <a:latin typeface="PingFang SC Regular" charset="-122"/>
                <a:ea typeface="PingFang SC Regular" charset="-122"/>
                <a:cs typeface="PingFang SC Regular" charset="-122"/>
              </a:rPr>
              <a:t>算法模型全部基于国内金融数据文本重新研发训练，与国内数据具有高耦合度，</a:t>
            </a:r>
            <a:r>
              <a:rPr lang="zh-CN" altLang="en-US" sz="1600" b="0" dirty="0">
                <a:solidFill>
                  <a:srgbClr val="4EACB4"/>
                </a:solidFill>
                <a:latin typeface="PingFang SC Regular" charset="-122"/>
                <a:ea typeface="PingFang SC Regular" charset="-122"/>
                <a:cs typeface="PingFang SC Regular" charset="-122"/>
              </a:rPr>
              <a:t>模型效率和准确率大为提升</a:t>
            </a:r>
            <a:r>
              <a:rPr lang="zh-CN" altLang="en-US" sz="1600" b="0" dirty="0">
                <a:solidFill>
                  <a:schemeClr val="bg1"/>
                </a:solidFill>
                <a:latin typeface="PingFang SC Regular" charset="-122"/>
                <a:ea typeface="PingFang SC Regular" charset="-122"/>
                <a:cs typeface="PingFang SC Regular" charset="-122"/>
              </a:rPr>
              <a:t>。</a:t>
            </a:r>
            <a:endParaRPr lang="zh-CN" altLang="en-US" sz="1600" b="0" dirty="0">
              <a:solidFill>
                <a:schemeClr val="bg1"/>
              </a:solidFill>
              <a:latin typeface="PingFang SC Regular" charset="-122"/>
              <a:ea typeface="PingFang SC Regular" charset="-122"/>
              <a:cs typeface="PingFang SC Regular" charset="-122"/>
            </a:endParaRPr>
          </a:p>
        </p:txBody>
      </p:sp>
      <p:sp>
        <p:nvSpPr>
          <p:cNvPr id="3" name="Rectangle 2"/>
          <p:cNvSpPr/>
          <p:nvPr/>
        </p:nvSpPr>
        <p:spPr>
          <a:xfrm>
            <a:off x="7899868" y="2420888"/>
            <a:ext cx="3596732" cy="3046988"/>
          </a:xfrm>
          <a:prstGeom prst="rect">
            <a:avLst/>
          </a:prstGeom>
        </p:spPr>
        <p:txBody>
          <a:bodyPr wrap="square">
            <a:spAutoFit/>
          </a:bodyPr>
          <a:lstStyle/>
          <a:p>
            <a:pPr marL="742950" lvl="1" indent="-285750">
              <a:buSzPct val="100000"/>
              <a:buFont typeface="Arial" panose="020B0604020202020204"/>
              <a:buChar char="•"/>
              <a:defRPr sz="1400">
                <a:solidFill>
                  <a:srgbClr val="797979"/>
                </a:solidFill>
              </a:defRPr>
            </a:pPr>
            <a:r>
              <a:rPr lang="zh-CN" altLang="en-US" sz="1600" b="0" dirty="0">
                <a:solidFill>
                  <a:schemeClr val="bg1"/>
                </a:solidFill>
                <a:latin typeface="PingFang SC Regular" charset="-122"/>
                <a:ea typeface="PingFang SC Regular" charset="-122"/>
                <a:cs typeface="PingFang SC Regular" charset="-122"/>
              </a:rPr>
              <a:t>公司技术团队来自于</a:t>
            </a:r>
            <a:r>
              <a:rPr lang="en-US" altLang="zh-CN" sz="1600" b="0" dirty="0">
                <a:solidFill>
                  <a:srgbClr val="4EACB4"/>
                </a:solidFill>
                <a:latin typeface="PingFang SC Regular" charset="-122"/>
                <a:ea typeface="PingFang SC Regular" charset="-122"/>
                <a:cs typeface="PingFang SC Regular" charset="-122"/>
              </a:rPr>
              <a:t>Facebook</a:t>
            </a:r>
            <a:r>
              <a:rPr lang="zh-CN" altLang="en-US" sz="1600" b="0" dirty="0">
                <a:solidFill>
                  <a:srgbClr val="4EACB4"/>
                </a:solidFill>
                <a:latin typeface="PingFang SC Regular" charset="-122"/>
                <a:ea typeface="PingFang SC Regular" charset="-122"/>
                <a:cs typeface="PingFang SC Regular" charset="-122"/>
              </a:rPr>
              <a:t>，</a:t>
            </a:r>
            <a:r>
              <a:rPr lang="en-US" altLang="zh-CN" sz="1600" b="0" dirty="0">
                <a:solidFill>
                  <a:srgbClr val="4EACB4"/>
                </a:solidFill>
                <a:latin typeface="PingFang SC Regular" charset="-122"/>
                <a:ea typeface="PingFang SC Regular" charset="-122"/>
                <a:cs typeface="PingFang SC Regular" charset="-122"/>
              </a:rPr>
              <a:t>Amazon, </a:t>
            </a:r>
            <a:r>
              <a:rPr lang="zh-CN" altLang="en-US" sz="1600" b="0" dirty="0">
                <a:solidFill>
                  <a:srgbClr val="4EACB4"/>
                </a:solidFill>
                <a:latin typeface="PingFang SC Regular" charset="-122"/>
                <a:ea typeface="PingFang SC Regular" charset="-122"/>
                <a:cs typeface="PingFang SC Regular" charset="-122"/>
              </a:rPr>
              <a:t>百度，腾讯，阿里</a:t>
            </a:r>
            <a:r>
              <a:rPr lang="en-US" altLang="zh-CN" sz="1600" b="0" dirty="0">
                <a:solidFill>
                  <a:srgbClr val="4EACB4"/>
                </a:solidFill>
                <a:latin typeface="PingFang SC Regular" charset="-122"/>
                <a:ea typeface="PingFang SC Regular" charset="-122"/>
                <a:cs typeface="PingFang SC Regular" charset="-122"/>
              </a:rPr>
              <a:t>, 360</a:t>
            </a:r>
            <a:r>
              <a:rPr lang="zh-CN" altLang="en-US" sz="1600" b="0" dirty="0">
                <a:solidFill>
                  <a:schemeClr val="bg1"/>
                </a:solidFill>
                <a:latin typeface="PingFang SC Regular" charset="-122"/>
                <a:ea typeface="PingFang SC Regular" charset="-122"/>
                <a:cs typeface="PingFang SC Regular" charset="-122"/>
              </a:rPr>
              <a:t>等国内外知名互联网公司，核心人员均具有多年工作经历，团队有</a:t>
            </a:r>
            <a:r>
              <a:rPr lang="zh-CN" altLang="en-US" sz="1600" b="0" dirty="0">
                <a:solidFill>
                  <a:srgbClr val="4EACB4"/>
                </a:solidFill>
                <a:latin typeface="PingFang SC Regular" charset="-122"/>
                <a:ea typeface="PingFang SC Regular" charset="-122"/>
                <a:cs typeface="PingFang SC Regular" charset="-122"/>
              </a:rPr>
              <a:t>丰富的系统开发和落地经验</a:t>
            </a:r>
            <a:r>
              <a:rPr lang="zh-CN" altLang="en-US" sz="1600" b="0" dirty="0">
                <a:solidFill>
                  <a:schemeClr val="bg1"/>
                </a:solidFill>
                <a:latin typeface="PingFang SC Regular" charset="-122"/>
                <a:ea typeface="PingFang SC Regular" charset="-122"/>
                <a:cs typeface="PingFang SC Regular" charset="-122"/>
              </a:rPr>
              <a:t>。</a:t>
            </a:r>
            <a:endParaRPr lang="en-US" altLang="zh-CN" sz="1600" b="0" dirty="0">
              <a:solidFill>
                <a:schemeClr val="bg1"/>
              </a:solidFill>
              <a:latin typeface="PingFang SC Regular" charset="-122"/>
              <a:ea typeface="PingFang SC Regular" charset="-122"/>
              <a:cs typeface="PingFang SC Regular" charset="-122"/>
            </a:endParaRPr>
          </a:p>
          <a:p>
            <a:pPr marL="742950" lvl="1" indent="-285750">
              <a:buSzPct val="100000"/>
              <a:buFont typeface="Arial" panose="020B0604020202020204"/>
              <a:buChar char="•"/>
              <a:defRPr sz="1400">
                <a:solidFill>
                  <a:srgbClr val="797979"/>
                </a:solidFill>
              </a:defRPr>
            </a:pPr>
            <a:endParaRPr lang="zh-CN" altLang="en-US" sz="1600" b="0" dirty="0">
              <a:solidFill>
                <a:schemeClr val="bg1"/>
              </a:solidFill>
              <a:latin typeface="PingFang SC Regular" charset="-122"/>
              <a:ea typeface="PingFang SC Regular" charset="-122"/>
              <a:cs typeface="PingFang SC Regular" charset="-122"/>
            </a:endParaRPr>
          </a:p>
          <a:p>
            <a:pPr marL="742950" lvl="1" indent="-285750">
              <a:buSzPct val="100000"/>
              <a:buFont typeface="Arial" panose="020B0604020202020204"/>
              <a:buChar char="•"/>
              <a:defRPr sz="1400">
                <a:solidFill>
                  <a:srgbClr val="797979"/>
                </a:solidFill>
              </a:defRPr>
            </a:pPr>
            <a:r>
              <a:rPr lang="zh-CN" altLang="en-US" sz="1600" b="0" dirty="0">
                <a:solidFill>
                  <a:schemeClr val="bg1"/>
                </a:solidFill>
                <a:latin typeface="PingFang SC Regular" charset="-122"/>
                <a:ea typeface="PingFang SC Regular" charset="-122"/>
                <a:cs typeface="PingFang SC Regular" charset="-122"/>
              </a:rPr>
              <a:t>在过去的半年中，团队开发的人工智能系统、金融信息平台、信息抽取、图像识别、文档识别等工具，</a:t>
            </a:r>
            <a:r>
              <a:rPr lang="zh-CN" altLang="en-US" sz="1600" b="0" dirty="0">
                <a:solidFill>
                  <a:srgbClr val="4EACB4"/>
                </a:solidFill>
                <a:latin typeface="PingFang SC Regular" charset="-122"/>
                <a:ea typeface="PingFang SC Regular" charset="-122"/>
                <a:cs typeface="PingFang SC Regular" charset="-122"/>
              </a:rPr>
              <a:t>准确率和速度已远超现有同类产品</a:t>
            </a:r>
            <a:r>
              <a:rPr lang="zh-CN" altLang="en-US" sz="1600" b="0" dirty="0">
                <a:solidFill>
                  <a:schemeClr val="bg1"/>
                </a:solidFill>
                <a:latin typeface="PingFang SC Regular" charset="-122"/>
                <a:ea typeface="PingFang SC Regular" charset="-122"/>
                <a:cs typeface="PingFang SC Regular" charset="-122"/>
              </a:rPr>
              <a:t>。</a:t>
            </a:r>
            <a:endParaRPr lang="zh-CN" altLang="en-US" sz="1600" b="0" dirty="0">
              <a:solidFill>
                <a:schemeClr val="bg1"/>
              </a:solidFill>
              <a:latin typeface="PingFang SC Regular" charset="-122"/>
              <a:ea typeface="PingFang SC Regular" charset="-122"/>
              <a:cs typeface="PingFang SC Regular" charset="-122"/>
            </a:endParaRPr>
          </a:p>
        </p:txBody>
      </p:sp>
      <p:cxnSp>
        <p:nvCxnSpPr>
          <p:cNvPr id="5" name="Straight Connector 4"/>
          <p:cNvCxnSpPr/>
          <p:nvPr/>
        </p:nvCxnSpPr>
        <p:spPr>
          <a:xfrm>
            <a:off x="763740" y="2204864"/>
            <a:ext cx="3168352" cy="0"/>
          </a:xfrm>
          <a:prstGeom prst="line">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8" name="Straight Connector 7"/>
          <p:cNvCxnSpPr/>
          <p:nvPr/>
        </p:nvCxnSpPr>
        <p:spPr>
          <a:xfrm>
            <a:off x="4545994" y="2204864"/>
            <a:ext cx="3168352" cy="0"/>
          </a:xfrm>
          <a:prstGeom prst="line">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8328248" y="2204864"/>
            <a:ext cx="3168352" cy="0"/>
          </a:xfrm>
          <a:prstGeom prst="line">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cxnSp>
      <p:sp>
        <p:nvSpPr>
          <p:cNvPr id="12" name="文本框 11"/>
          <p:cNvSpPr txBox="1"/>
          <p:nvPr/>
        </p:nvSpPr>
        <p:spPr>
          <a:xfrm>
            <a:off x="684531" y="548680"/>
            <a:ext cx="4196018" cy="584775"/>
          </a:xfrm>
          <a:prstGeom prst="rect">
            <a:avLst/>
          </a:prstGeom>
          <a:ln w="12700">
            <a:miter lim="400000"/>
          </a:ln>
        </p:spPr>
        <p:txBody>
          <a:bodyPr wrap="none" lIns="45719" rIns="45719">
            <a:spAutoFit/>
          </a:bodyPr>
          <a:lstStyle/>
          <a:p>
            <a:r>
              <a:rPr lang="zh-CN" altLang="en-US" dirty="0">
                <a:solidFill>
                  <a:schemeClr val="bg1"/>
                </a:solidFill>
                <a:latin typeface="PingFang SC Regular" charset="-122"/>
                <a:ea typeface="PingFang SC Regular" charset="-122"/>
                <a:cs typeface="PingFang SC Regular" charset="-122"/>
              </a:rPr>
              <a:t>香侬科技三大核心优势</a:t>
            </a:r>
            <a:endParaRPr lang="zh-CN" altLang="en-US" dirty="0">
              <a:solidFill>
                <a:schemeClr val="bg1"/>
              </a:solidFill>
              <a:latin typeface="PingFang SC Regular" charset="-122"/>
              <a:ea typeface="PingFang SC Regular" charset="-122"/>
              <a:cs typeface="PingFang SC Regular" charset="-122"/>
            </a:endParaRPr>
          </a:p>
        </p:txBody>
      </p:sp>
      <p:sp>
        <p:nvSpPr>
          <p:cNvPr id="4" name="TextBox 3"/>
          <p:cNvSpPr txBox="1"/>
          <p:nvPr/>
        </p:nvSpPr>
        <p:spPr>
          <a:xfrm>
            <a:off x="763740" y="1788787"/>
            <a:ext cx="3170097"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世界最前沿的人工智能技术</a:t>
            </a:r>
            <a:endParaRPr kumimoji="0" lang="en-US" sz="20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13" name="TextBox 12"/>
          <p:cNvSpPr txBox="1"/>
          <p:nvPr/>
        </p:nvSpPr>
        <p:spPr>
          <a:xfrm>
            <a:off x="4545122" y="1788787"/>
            <a:ext cx="3170097"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深刻理解金融行业应用场景</a:t>
            </a:r>
            <a:endParaRPr kumimoji="0" lang="en-US" sz="20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14" name="TextBox 13"/>
          <p:cNvSpPr txBox="1"/>
          <p:nvPr/>
        </p:nvSpPr>
        <p:spPr>
          <a:xfrm>
            <a:off x="8326503" y="1788787"/>
            <a:ext cx="3170097"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0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丰富的产品落地和工程经验</a:t>
            </a:r>
            <a:endParaRPr kumimoji="0" lang="en-US" sz="20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6" name="Slide Number Placeholder 5"/>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3" name="文本框 11"/>
          <p:cNvSpPr txBox="1"/>
          <p:nvPr/>
        </p:nvSpPr>
        <p:spPr>
          <a:xfrm>
            <a:off x="684531" y="548680"/>
            <a:ext cx="1733806" cy="584775"/>
          </a:xfrm>
          <a:prstGeom prst="rect">
            <a:avLst/>
          </a:prstGeom>
          <a:ln w="12700">
            <a:miter lim="400000"/>
          </a:ln>
        </p:spPr>
        <p:txBody>
          <a:bodyPr wrap="none" lIns="45719" rIns="45719">
            <a:spAutoFit/>
          </a:bodyPr>
          <a:lstStyle/>
          <a:p>
            <a:r>
              <a:rPr lang="zh-CN" altLang="en-US" dirty="0">
                <a:solidFill>
                  <a:schemeClr val="bg1"/>
                </a:solidFill>
                <a:latin typeface="PingFang SC Regular" charset="-122"/>
                <a:ea typeface="PingFang SC Regular" charset="-122"/>
                <a:cs typeface="PingFang SC Regular" charset="-122"/>
              </a:rPr>
              <a:t>人员构成</a:t>
            </a:r>
            <a:endParaRPr lang="zh-CN" altLang="en-US" dirty="0">
              <a:solidFill>
                <a:schemeClr val="bg1"/>
              </a:solidFill>
              <a:latin typeface="PingFang SC Regular" charset="-122"/>
              <a:ea typeface="PingFang SC Regular" charset="-122"/>
              <a:cs typeface="PingFang SC Regular"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graphicFrame>
        <p:nvGraphicFramePr>
          <p:cNvPr id="68" name="Chart 67"/>
          <p:cNvGraphicFramePr/>
          <p:nvPr/>
        </p:nvGraphicFramePr>
        <p:xfrm>
          <a:off x="29404" y="2348880"/>
          <a:ext cx="2979174" cy="2304256"/>
        </p:xfrm>
        <a:graphic>
          <a:graphicData uri="http://schemas.openxmlformats.org/drawingml/2006/chart">
            <c:chart xmlns:c="http://schemas.openxmlformats.org/drawingml/2006/chart" xmlns:r="http://schemas.openxmlformats.org/officeDocument/2006/relationships" r:id="rId1"/>
          </a:graphicData>
        </a:graphic>
      </p:graphicFrame>
      <p:sp>
        <p:nvSpPr>
          <p:cNvPr id="69" name="TextBox 68"/>
          <p:cNvSpPr txBox="1"/>
          <p:nvPr/>
        </p:nvSpPr>
        <p:spPr>
          <a:xfrm>
            <a:off x="421710" y="4776760"/>
            <a:ext cx="2194560" cy="8402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90000"/>
              </a:lnSpc>
              <a:spcBef>
                <a:spcPts val="0"/>
              </a:spcBef>
              <a:spcAft>
                <a:spcPts val="0"/>
              </a:spcAft>
              <a:buClrTx/>
              <a:buSzTx/>
              <a:buFontTx/>
              <a:buNone/>
            </a:pPr>
            <a:r>
              <a:rPr lang="zh-CN" altLang="en-US" sz="1800" b="0" dirty="0">
                <a:solidFill>
                  <a:schemeClr val="bg1"/>
                </a:solidFill>
                <a:latin typeface="PingFang SC Regular" charset="-122"/>
                <a:ea typeface="PingFang SC Regular" charset="-122"/>
                <a:cs typeface="PingFang SC Regular" charset="-122"/>
              </a:rPr>
              <a:t>来自</a:t>
            </a:r>
            <a:r>
              <a:rPr lang="en-US" altLang="zh-CN" sz="1800" b="0" dirty="0">
                <a:solidFill>
                  <a:schemeClr val="bg1"/>
                </a:solidFill>
                <a:latin typeface="PingFang SC Regular" charset="-122"/>
                <a:ea typeface="PingFang SC Regular" charset="-122"/>
                <a:cs typeface="PingFang SC Regular" charset="-122"/>
              </a:rPr>
              <a:t>Stanford</a:t>
            </a:r>
            <a:r>
              <a:rPr lang="zh-CN" altLang="en-US" sz="1800" b="0" dirty="0">
                <a:solidFill>
                  <a:schemeClr val="bg1"/>
                </a:solidFill>
                <a:latin typeface="PingFang SC Regular" charset="-122"/>
                <a:ea typeface="PingFang SC Regular" charset="-122"/>
                <a:cs typeface="PingFang SC Regular" charset="-122"/>
              </a:rPr>
              <a:t>、</a:t>
            </a:r>
            <a:r>
              <a:rPr lang="en-US" altLang="zh-CN" sz="1800" b="0" dirty="0">
                <a:solidFill>
                  <a:schemeClr val="bg1"/>
                </a:solidFill>
                <a:latin typeface="PingFang SC Regular" charset="-122"/>
                <a:ea typeface="PingFang SC Regular" charset="-122"/>
                <a:cs typeface="PingFang SC Regular" charset="-122"/>
              </a:rPr>
              <a:t>Princeton</a:t>
            </a:r>
            <a:r>
              <a:rPr lang="zh-CN" altLang="en-US" sz="1800" b="0" dirty="0">
                <a:solidFill>
                  <a:schemeClr val="bg1"/>
                </a:solidFill>
                <a:latin typeface="PingFang SC Regular" charset="-122"/>
                <a:ea typeface="PingFang SC Regular" charset="-122"/>
                <a:cs typeface="PingFang SC Regular" charset="-122"/>
              </a:rPr>
              <a:t>、</a:t>
            </a:r>
            <a:r>
              <a:rPr lang="en-US" altLang="zh-CN" sz="1800" b="0" dirty="0">
                <a:solidFill>
                  <a:schemeClr val="bg1"/>
                </a:solidFill>
                <a:latin typeface="PingFang SC Regular" charset="-122"/>
                <a:ea typeface="PingFang SC Regular" charset="-122"/>
                <a:cs typeface="PingFang SC Regular" charset="-122"/>
              </a:rPr>
              <a:t> MIT</a:t>
            </a:r>
            <a:r>
              <a:rPr lang="zh-CN" altLang="en-US" sz="1800" b="0" dirty="0">
                <a:solidFill>
                  <a:schemeClr val="bg1"/>
                </a:solidFill>
                <a:latin typeface="PingFang SC Regular" charset="-122"/>
                <a:ea typeface="PingFang SC Regular" charset="-122"/>
                <a:cs typeface="PingFang SC Regular" charset="-122"/>
              </a:rPr>
              <a:t>、</a:t>
            </a:r>
            <a:r>
              <a:rPr lang="en-US" altLang="zh-CN" sz="1800" b="0" dirty="0">
                <a:solidFill>
                  <a:schemeClr val="bg1"/>
                </a:solidFill>
                <a:latin typeface="PingFang SC Regular" charset="-122"/>
                <a:ea typeface="PingFang SC Regular" charset="-122"/>
                <a:cs typeface="PingFang SC Regular" charset="-122"/>
              </a:rPr>
              <a:t>CMU</a:t>
            </a:r>
            <a:r>
              <a:rPr lang="zh-CN" altLang="en-US" sz="1800" b="0" dirty="0">
                <a:solidFill>
                  <a:schemeClr val="bg1"/>
                </a:solidFill>
                <a:latin typeface="PingFang SC Regular" charset="-122"/>
                <a:ea typeface="PingFang SC Regular" charset="-122"/>
                <a:cs typeface="PingFang SC Regular" charset="-122"/>
              </a:rPr>
              <a:t>等</a:t>
            </a:r>
            <a:endParaRPr kumimoji="0" 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70" name="TextBox 69"/>
          <p:cNvSpPr txBox="1"/>
          <p:nvPr/>
        </p:nvSpPr>
        <p:spPr>
          <a:xfrm>
            <a:off x="2645037" y="4776760"/>
            <a:ext cx="2194560" cy="590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90000"/>
              </a:lnSpc>
              <a:spcBef>
                <a:spcPts val="0"/>
              </a:spcBef>
              <a:spcAft>
                <a:spcPts val="0"/>
              </a:spcAft>
              <a:buClrTx/>
              <a:buSzTx/>
              <a:buFontTx/>
              <a:buNone/>
            </a:pPr>
            <a:r>
              <a:rPr kumimoji="0" lang="zh-CN" alt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来自</a:t>
            </a:r>
            <a:r>
              <a:rPr kumimoji="0" lang="en-US" altLang="zh-CN"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Stanford</a:t>
            </a:r>
            <a:r>
              <a:rPr lang="zh-CN" altLang="en-US" sz="1800" b="0" dirty="0">
                <a:solidFill>
                  <a:schemeClr val="bg1"/>
                </a:solidFill>
                <a:latin typeface="PingFang SC Regular" charset="-122"/>
                <a:ea typeface="PingFang SC Regular" charset="-122"/>
                <a:cs typeface="PingFang SC Regular" charset="-122"/>
              </a:rPr>
              <a:t>、</a:t>
            </a:r>
            <a:r>
              <a:rPr kumimoji="0" lang="zh-CN" alt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北大</a:t>
            </a:r>
            <a:r>
              <a:rPr lang="zh-CN" altLang="en-US" sz="1800" b="0" dirty="0">
                <a:solidFill>
                  <a:schemeClr val="bg1"/>
                </a:solidFill>
                <a:latin typeface="PingFang SC Regular" charset="-122"/>
                <a:ea typeface="PingFang SC Regular" charset="-122"/>
                <a:cs typeface="PingFang SC Regular" charset="-122"/>
              </a:rPr>
              <a:t>、</a:t>
            </a:r>
            <a:r>
              <a:rPr kumimoji="0" lang="zh-CN" alt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清华</a:t>
            </a:r>
            <a:r>
              <a:rPr lang="zh-CN" altLang="en-US" sz="1800" b="0" dirty="0">
                <a:solidFill>
                  <a:schemeClr val="bg1"/>
                </a:solidFill>
                <a:latin typeface="PingFang SC Regular" charset="-122"/>
                <a:ea typeface="PingFang SC Regular" charset="-122"/>
                <a:cs typeface="PingFang SC Regular" charset="-122"/>
              </a:rPr>
              <a:t>、人大等</a:t>
            </a:r>
            <a:endParaRPr kumimoji="0" lang="en-US" sz="18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71" name="TextBox 70"/>
          <p:cNvSpPr txBox="1"/>
          <p:nvPr/>
        </p:nvSpPr>
        <p:spPr>
          <a:xfrm>
            <a:off x="4925282" y="4776760"/>
            <a:ext cx="219456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lnSpc>
                <a:spcPct val="90000"/>
              </a:lnSpc>
            </a:pPr>
            <a:r>
              <a:rPr lang="zh-CN" altLang="en-US" sz="1800" b="0" dirty="0">
                <a:solidFill>
                  <a:schemeClr val="bg1"/>
                </a:solidFill>
                <a:latin typeface="PingFang SC Regular" charset="-122"/>
                <a:ea typeface="PingFang SC Regular" charset="-122"/>
                <a:cs typeface="PingFang SC Regular" charset="-122"/>
              </a:rPr>
              <a:t>来自北大、</a:t>
            </a:r>
            <a:endParaRPr lang="en-US" altLang="zh-CN" sz="1800" b="0" dirty="0">
              <a:solidFill>
                <a:schemeClr val="bg1"/>
              </a:solidFill>
              <a:latin typeface="PingFang SC Regular" charset="-122"/>
              <a:ea typeface="PingFang SC Regular" charset="-122"/>
              <a:cs typeface="PingFang SC Regular" charset="-122"/>
            </a:endParaRPr>
          </a:p>
          <a:p>
            <a:pPr algn="ctr">
              <a:lnSpc>
                <a:spcPct val="90000"/>
              </a:lnSpc>
            </a:pPr>
            <a:r>
              <a:rPr lang="zh-CN" altLang="en-US" sz="1800" b="0" dirty="0">
                <a:solidFill>
                  <a:schemeClr val="bg1"/>
                </a:solidFill>
                <a:latin typeface="PingFang SC Regular" charset="-122"/>
                <a:ea typeface="PingFang SC Regular" charset="-122"/>
                <a:cs typeface="PingFang SC Regular" charset="-122"/>
              </a:rPr>
              <a:t>清华、人大等</a:t>
            </a:r>
            <a:endParaRPr lang="en-US" sz="1800" b="0" dirty="0">
              <a:solidFill>
                <a:schemeClr val="bg1"/>
              </a:solidFill>
              <a:latin typeface="PingFang SC Regular" charset="-122"/>
              <a:ea typeface="PingFang SC Regular" charset="-122"/>
              <a:cs typeface="PingFang SC Regular" charset="-122"/>
            </a:endParaRPr>
          </a:p>
          <a:p>
            <a:pPr marL="0" marR="0" indent="0" algn="ctr" defTabSz="914400" rtl="0" fontAlgn="auto" latinLnBrk="0" hangingPunct="0">
              <a:lnSpc>
                <a:spcPct val="90000"/>
              </a:lnSpc>
              <a:spcBef>
                <a:spcPts val="0"/>
              </a:spcBef>
              <a:spcAft>
                <a:spcPts val="0"/>
              </a:spcAft>
              <a:buClrTx/>
              <a:buSzTx/>
              <a:buFontTx/>
              <a:buNone/>
            </a:pPr>
            <a:endParaRPr kumimoji="0" lang="en-US" sz="24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72" name="TextBox 71"/>
          <p:cNvSpPr txBox="1"/>
          <p:nvPr/>
        </p:nvSpPr>
        <p:spPr>
          <a:xfrm>
            <a:off x="1021579" y="3195723"/>
            <a:ext cx="99482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rgbClr val="4EACB4"/>
                </a:solidFill>
                <a:latin typeface="PingFang SC Regular" charset="-122"/>
                <a:ea typeface="PingFang SC Regular" charset="-122"/>
                <a:cs typeface="PingFang SC Regular" charset="-122"/>
              </a:rPr>
              <a:t>30</a:t>
            </a:r>
            <a:r>
              <a:rPr kumimoji="0" lang="en-US" altLang="zh-CN" sz="3200" u="none" strike="noStrike" cap="none" spc="0" normalizeH="0" baseline="0" dirty="0">
                <a:ln>
                  <a:noFill/>
                </a:ln>
                <a:solidFill>
                  <a:srgbClr val="4EACB4"/>
                </a:solidFill>
                <a:effectLst/>
                <a:uFillTx/>
                <a:latin typeface="PingFang SC Regular" charset="-122"/>
                <a:ea typeface="PingFang SC Regular" charset="-122"/>
                <a:cs typeface="PingFang SC Regular" charset="-122"/>
                <a:sym typeface="微软雅黑" panose="020B0503020204020204" charset="-122"/>
              </a:rPr>
              <a:t>%</a:t>
            </a:r>
            <a:endParaRPr kumimoji="0" lang="en-US" sz="3200" u="none" strike="noStrike" cap="none" spc="0" normalizeH="0" baseline="0" dirty="0">
              <a:ln>
                <a:noFill/>
              </a:ln>
              <a:solidFill>
                <a:srgbClr val="4EACB4"/>
              </a:solidFill>
              <a:effectLst/>
              <a:uFillTx/>
              <a:latin typeface="PingFang SC Regular" charset="-122"/>
              <a:ea typeface="PingFang SC Regular" charset="-122"/>
              <a:cs typeface="PingFang SC Regular" charset="-122"/>
              <a:sym typeface="微软雅黑" panose="020B0503020204020204" charset="-122"/>
            </a:endParaRPr>
          </a:p>
        </p:txBody>
      </p:sp>
      <p:sp>
        <p:nvSpPr>
          <p:cNvPr id="73" name="TextBox 72"/>
          <p:cNvSpPr txBox="1"/>
          <p:nvPr/>
        </p:nvSpPr>
        <p:spPr>
          <a:xfrm>
            <a:off x="3337799" y="3195723"/>
            <a:ext cx="99482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a:solidFill>
                  <a:srgbClr val="4EACB4"/>
                </a:solidFill>
                <a:latin typeface="PingFang SC Regular" charset="-122"/>
                <a:ea typeface="PingFang SC Regular" charset="-122"/>
                <a:cs typeface="PingFang SC Regular" charset="-122"/>
              </a:defRPr>
            </a:lvl1pPr>
          </a:lstStyle>
          <a:p>
            <a:r>
              <a:rPr lang="en-US" altLang="zh-CN" dirty="0"/>
              <a:t>62%</a:t>
            </a:r>
            <a:endParaRPr lang="en-US" dirty="0"/>
          </a:p>
        </p:txBody>
      </p:sp>
      <p:sp>
        <p:nvSpPr>
          <p:cNvPr id="74" name="TextBox 73"/>
          <p:cNvSpPr txBox="1"/>
          <p:nvPr/>
        </p:nvSpPr>
        <p:spPr>
          <a:xfrm>
            <a:off x="5735960" y="3195723"/>
            <a:ext cx="74796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a:solidFill>
                  <a:srgbClr val="4EACB4"/>
                </a:solidFill>
                <a:latin typeface="PingFang SC Regular" charset="-122"/>
                <a:ea typeface="PingFang SC Regular" charset="-122"/>
                <a:cs typeface="PingFang SC Regular" charset="-122"/>
              </a:defRPr>
            </a:lvl1pPr>
          </a:lstStyle>
          <a:p>
            <a:r>
              <a:rPr lang="en-US" altLang="zh-CN" dirty="0"/>
              <a:t>8%</a:t>
            </a:r>
            <a:endParaRPr lang="en-US" dirty="0"/>
          </a:p>
        </p:txBody>
      </p:sp>
      <p:graphicFrame>
        <p:nvGraphicFramePr>
          <p:cNvPr id="75" name="Chart 74"/>
          <p:cNvGraphicFramePr/>
          <p:nvPr/>
        </p:nvGraphicFramePr>
        <p:xfrm>
          <a:off x="8155428" y="2326128"/>
          <a:ext cx="3000324" cy="2320615"/>
        </p:xfrm>
        <a:graphic>
          <a:graphicData uri="http://schemas.openxmlformats.org/drawingml/2006/chart">
            <c:chart xmlns:c="http://schemas.openxmlformats.org/drawingml/2006/chart" xmlns:r="http://schemas.openxmlformats.org/officeDocument/2006/relationships" r:id="rId2"/>
          </a:graphicData>
        </a:graphic>
      </p:graphicFrame>
      <p:sp>
        <p:nvSpPr>
          <p:cNvPr id="76" name="TextBox 75"/>
          <p:cNvSpPr txBox="1"/>
          <p:nvPr/>
        </p:nvSpPr>
        <p:spPr>
          <a:xfrm>
            <a:off x="1072864" y="1965539"/>
            <a:ext cx="70788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博士</a:t>
            </a:r>
            <a:endParaRPr kumimoji="0" lang="en-US" sz="24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77" name="TextBox 76"/>
          <p:cNvSpPr txBox="1"/>
          <p:nvPr/>
        </p:nvSpPr>
        <p:spPr>
          <a:xfrm>
            <a:off x="3309340" y="1999839"/>
            <a:ext cx="70788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2400" dirty="0">
                <a:solidFill>
                  <a:schemeClr val="bg1"/>
                </a:solidFill>
                <a:latin typeface="PingFang SC Regular" charset="-122"/>
                <a:ea typeface="PingFang SC Regular" charset="-122"/>
                <a:cs typeface="PingFang SC Regular" charset="-122"/>
              </a:rPr>
              <a:t>硕</a:t>
            </a:r>
            <a:r>
              <a:rPr kumimoji="0" lang="zh-CN" altLang="en-US" sz="24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士</a:t>
            </a:r>
            <a:endParaRPr kumimoji="0" lang="en-US" sz="24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78" name="TextBox 77"/>
          <p:cNvSpPr txBox="1"/>
          <p:nvPr/>
        </p:nvSpPr>
        <p:spPr>
          <a:xfrm>
            <a:off x="5603555" y="1999281"/>
            <a:ext cx="70788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学士</a:t>
            </a:r>
            <a:endParaRPr kumimoji="0" lang="en-US" sz="24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79" name="TextBox 78"/>
          <p:cNvSpPr txBox="1"/>
          <p:nvPr/>
        </p:nvSpPr>
        <p:spPr>
          <a:xfrm>
            <a:off x="9894206" y="4653136"/>
            <a:ext cx="177807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0" u="none" strike="noStrike" cap="none" spc="0" normalizeH="0" baseline="0" dirty="0">
                <a:ln>
                  <a:noFill/>
                </a:ln>
                <a:solidFill>
                  <a:schemeClr val="accent4">
                    <a:lumMod val="75000"/>
                  </a:schemeClr>
                </a:solidFill>
                <a:effectLst/>
                <a:uFillTx/>
                <a:latin typeface="PingFang SC Regular" charset="-122"/>
                <a:ea typeface="PingFang SC Regular" charset="-122"/>
                <a:cs typeface="PingFang SC Regular" charset="-122"/>
                <a:sym typeface="微软雅黑" panose="020B0503020204020204" charset="-122"/>
              </a:rPr>
              <a:t>计算机背景</a:t>
            </a:r>
            <a:endParaRPr kumimoji="0" lang="en-US" sz="2400" b="0" u="none" strike="noStrike" cap="none" spc="0" normalizeH="0" baseline="0" dirty="0">
              <a:ln>
                <a:noFill/>
              </a:ln>
              <a:solidFill>
                <a:schemeClr val="accent4">
                  <a:lumMod val="75000"/>
                </a:schemeClr>
              </a:solidFill>
              <a:effectLst/>
              <a:uFillTx/>
              <a:latin typeface="PingFang SC Regular" charset="-122"/>
              <a:ea typeface="PingFang SC Regular" charset="-122"/>
              <a:cs typeface="PingFang SC Regular" charset="-122"/>
              <a:sym typeface="微软雅黑" panose="020B0503020204020204" charset="-122"/>
            </a:endParaRPr>
          </a:p>
        </p:txBody>
      </p:sp>
      <p:sp>
        <p:nvSpPr>
          <p:cNvPr id="80" name="TextBox 79"/>
          <p:cNvSpPr txBox="1"/>
          <p:nvPr/>
        </p:nvSpPr>
        <p:spPr>
          <a:xfrm>
            <a:off x="7638898" y="1887217"/>
            <a:ext cx="13234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2400" b="0" u="none" strike="noStrike" cap="none" spc="0" normalizeH="0" baseline="0" dirty="0">
                <a:ln>
                  <a:noFill/>
                </a:ln>
                <a:solidFill>
                  <a:schemeClr val="accent2">
                    <a:lumMod val="75000"/>
                  </a:schemeClr>
                </a:solidFill>
                <a:effectLst/>
                <a:uFillTx/>
                <a:latin typeface="PingFang SC Regular" charset="-122"/>
                <a:ea typeface="PingFang SC Regular" charset="-122"/>
                <a:cs typeface="PingFang SC Regular" charset="-122"/>
                <a:sym typeface="微软雅黑" panose="020B0503020204020204" charset="-122"/>
              </a:rPr>
              <a:t>金融背景</a:t>
            </a:r>
            <a:endParaRPr kumimoji="0" lang="en-US" sz="2400" b="0" u="none" strike="noStrike" cap="none" spc="0" normalizeH="0" baseline="0" dirty="0">
              <a:ln>
                <a:noFill/>
              </a:ln>
              <a:solidFill>
                <a:schemeClr val="accent2">
                  <a:lumMod val="75000"/>
                </a:schemeClr>
              </a:solidFill>
              <a:effectLst/>
              <a:uFillTx/>
              <a:latin typeface="PingFang SC Regular" charset="-122"/>
              <a:ea typeface="PingFang SC Regular" charset="-122"/>
              <a:cs typeface="PingFang SC Regular" charset="-122"/>
              <a:sym typeface="微软雅黑" panose="020B0503020204020204" charset="-122"/>
            </a:endParaRPr>
          </a:p>
        </p:txBody>
      </p:sp>
      <p:cxnSp>
        <p:nvCxnSpPr>
          <p:cNvPr id="81" name="Straight Connector 80"/>
          <p:cNvCxnSpPr>
            <a:endCxn id="81" idx="2"/>
          </p:cNvCxnSpPr>
          <p:nvPr/>
        </p:nvCxnSpPr>
        <p:spPr>
          <a:xfrm flipH="1" flipV="1">
            <a:off x="9564310" y="4546399"/>
            <a:ext cx="329896" cy="337569"/>
          </a:xfrm>
          <a:prstGeom prst="line">
            <a:avLst/>
          </a:prstGeom>
          <a:noFill/>
          <a:ln w="28575" cap="flat">
            <a:solidFill>
              <a:schemeClr val="tx2"/>
            </a:solidFill>
            <a:prstDash val="solid"/>
            <a:miter lim="800000"/>
          </a:ln>
          <a:effectLst/>
          <a:sp3d/>
        </p:spPr>
        <p:style>
          <a:lnRef idx="0">
            <a:scrgbClr r="0" g="0" b="0"/>
          </a:lnRef>
          <a:fillRef idx="0">
            <a:scrgbClr r="0" g="0" b="0"/>
          </a:fillRef>
          <a:effectRef idx="0">
            <a:scrgbClr r="0" g="0" b="0"/>
          </a:effectRef>
          <a:fontRef idx="none"/>
        </p:style>
      </p:cxnSp>
      <p:cxnSp>
        <p:nvCxnSpPr>
          <p:cNvPr id="82" name="Straight Connector 81"/>
          <p:cNvCxnSpPr/>
          <p:nvPr/>
        </p:nvCxnSpPr>
        <p:spPr>
          <a:xfrm flipH="1" flipV="1">
            <a:off x="8962335" y="2110778"/>
            <a:ext cx="329896" cy="337569"/>
          </a:xfrm>
          <a:prstGeom prst="line">
            <a:avLst/>
          </a:prstGeom>
          <a:noFill/>
          <a:ln w="28575" cap="flat">
            <a:solidFill>
              <a:schemeClr val="tx2"/>
            </a:solidFill>
            <a:prstDash val="solid"/>
            <a:miter lim="800000"/>
          </a:ln>
          <a:effectLst/>
          <a:sp3d/>
        </p:spPr>
        <p:style>
          <a:lnRef idx="0">
            <a:scrgbClr r="0" g="0" b="0"/>
          </a:lnRef>
          <a:fillRef idx="0">
            <a:scrgbClr r="0" g="0" b="0"/>
          </a:fillRef>
          <a:effectRef idx="0">
            <a:scrgbClr r="0" g="0" b="0"/>
          </a:effectRef>
          <a:fontRef idx="none"/>
        </p:style>
      </p:cxnSp>
      <p:graphicFrame>
        <p:nvGraphicFramePr>
          <p:cNvPr id="83" name="Chart 82"/>
          <p:cNvGraphicFramePr/>
          <p:nvPr/>
        </p:nvGraphicFramePr>
        <p:xfrm>
          <a:off x="2252730" y="2348880"/>
          <a:ext cx="2979174" cy="23042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4" name="Chart 83"/>
          <p:cNvGraphicFramePr/>
          <p:nvPr/>
        </p:nvGraphicFramePr>
        <p:xfrm>
          <a:off x="4532974" y="2348880"/>
          <a:ext cx="2979174" cy="2304256"/>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7613122" y="1024250"/>
            <a:ext cx="3158444" cy="5599060"/>
          </a:xfrm>
          <a:prstGeom prst="rect">
            <a:avLst/>
          </a:prstGeom>
        </p:spPr>
      </p:pic>
      <p:sp>
        <p:nvSpPr>
          <p:cNvPr id="13" name="TextBox 12"/>
          <p:cNvSpPr txBox="1"/>
          <p:nvPr/>
        </p:nvSpPr>
        <p:spPr>
          <a:xfrm>
            <a:off x="767408" y="3112133"/>
            <a:ext cx="6268702"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3200" b="0" u="none" strike="noStrike" cap="none" spc="0" normalizeH="0" baseline="0">
                <a:ln>
                  <a:noFill/>
                </a:ln>
                <a:solidFill>
                  <a:schemeClr val="bg1"/>
                </a:solidFill>
                <a:effectLst/>
                <a:uFillTx/>
                <a:latin typeface="PingFang SC" charset="-122"/>
                <a:ea typeface="PingFang SC" charset="-122"/>
                <a:cs typeface="PingFang SC" charset="-122"/>
                <a:sym typeface="微软雅黑" panose="020B0503020204020204" charset="-122"/>
              </a:rPr>
              <a:t>AI</a:t>
            </a:r>
            <a:r>
              <a:rPr lang="zh-CN" altLang="en-US" b="0" dirty="0">
                <a:solidFill>
                  <a:schemeClr val="bg1"/>
                </a:solidFill>
                <a:latin typeface="PingFang SC" charset="-122"/>
                <a:ea typeface="PingFang SC" charset="-122"/>
                <a:cs typeface="PingFang SC" charset="-122"/>
              </a:rPr>
              <a:t>给金融行业就业市场带来的影响</a:t>
            </a:r>
            <a:endParaRPr kumimoji="0" lang="en-US" sz="3200" b="0" u="none" strike="noStrike" cap="none" spc="0" normalizeH="0" baseline="0" dirty="0">
              <a:ln>
                <a:noFill/>
              </a:ln>
              <a:solidFill>
                <a:schemeClr val="bg1"/>
              </a:solidFill>
              <a:effectLst/>
              <a:uFillTx/>
              <a:latin typeface="PingFang SC" charset="-122"/>
              <a:ea typeface="PingFang SC" charset="-122"/>
              <a:cs typeface="PingFang SC" charset="-122"/>
              <a:sym typeface="微软雅黑" panose="020B0503020204020204" charset="-122"/>
            </a:endParaRPr>
          </a:p>
        </p:txBody>
      </p:sp>
      <p:sp>
        <p:nvSpPr>
          <p:cNvPr id="14" name="TextBox 13"/>
          <p:cNvSpPr txBox="1"/>
          <p:nvPr/>
        </p:nvSpPr>
        <p:spPr>
          <a:xfrm>
            <a:off x="767408" y="6381328"/>
            <a:ext cx="426815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zh-CN" altLang="en-US" sz="1000" b="0" i="1" dirty="0">
                <a:solidFill>
                  <a:schemeClr val="bg1">
                    <a:lumMod val="85000"/>
                  </a:schemeClr>
                </a:solidFill>
              </a:rPr>
              <a:t>注：数据来自</a:t>
            </a:r>
            <a:r>
              <a:rPr lang="en-US" altLang="zh-CN" sz="1000" b="0" i="1" dirty="0">
                <a:solidFill>
                  <a:schemeClr val="bg1">
                    <a:lumMod val="85000"/>
                  </a:schemeClr>
                </a:solidFill>
              </a:rPr>
              <a:t>BCG</a:t>
            </a:r>
            <a:r>
              <a:rPr lang="zh-CN" altLang="en-US" sz="1000" b="0" i="1" dirty="0">
                <a:solidFill>
                  <a:schemeClr val="bg1">
                    <a:lumMod val="85000"/>
                  </a:schemeClr>
                </a:solidFill>
              </a:rPr>
              <a:t>研究报告</a:t>
            </a:r>
            <a:r>
              <a:rPr lang="en-US" altLang="zh-CN" sz="1000" b="0" i="1" dirty="0">
                <a:solidFill>
                  <a:schemeClr val="bg1">
                    <a:lumMod val="85000"/>
                  </a:schemeClr>
                </a:solidFill>
              </a:rPr>
              <a:t>-</a:t>
            </a:r>
            <a:r>
              <a:rPr lang="zh-CN" altLang="en-US" sz="1000" b="0" i="1" dirty="0">
                <a:solidFill>
                  <a:schemeClr val="bg1">
                    <a:lumMod val="85000"/>
                  </a:schemeClr>
                </a:solidFill>
              </a:rPr>
              <a:t>人工智能影响金融业劳动力市场的四种方式。</a:t>
            </a:r>
            <a:endParaRPr kumimoji="0" lang="en-US" sz="1000" b="0" i="1" u="none" strike="noStrike" cap="none" spc="0" normalizeH="0" baseline="0" dirty="0">
              <a:ln>
                <a:noFill/>
              </a:ln>
              <a:solidFill>
                <a:schemeClr val="bg1">
                  <a:lumMod val="85000"/>
                </a:schemeClr>
              </a:solidFill>
              <a:effectLst/>
              <a:uFillTx/>
              <a:sym typeface="微软雅黑" panose="020B0503020204020204"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8" name="文本框 11"/>
          <p:cNvSpPr txBox="1"/>
          <p:nvPr/>
        </p:nvSpPr>
        <p:spPr>
          <a:xfrm>
            <a:off x="767408" y="548680"/>
            <a:ext cx="1733806" cy="584775"/>
          </a:xfrm>
          <a:prstGeom prst="rect">
            <a:avLst/>
          </a:prstGeom>
          <a:ln w="12700">
            <a:miter lim="400000"/>
          </a:ln>
        </p:spPr>
        <p:txBody>
          <a:bodyPr wrap="none" lIns="45719" rIns="45719">
            <a:spAutoFit/>
          </a:bodyPr>
          <a:lstStyle/>
          <a:p>
            <a:r>
              <a:rPr lang="zh-CN" altLang="en-US" dirty="0">
                <a:solidFill>
                  <a:schemeClr val="bg1"/>
                </a:solidFill>
                <a:latin typeface="PingFang SC Regular" charset="-122"/>
                <a:ea typeface="PingFang SC Regular" charset="-122"/>
                <a:cs typeface="PingFang SC Regular" charset="-122"/>
              </a:rPr>
              <a:t>校招职位</a:t>
            </a:r>
            <a:endParaRPr lang="zh-CN" altLang="en-US" dirty="0">
              <a:solidFill>
                <a:schemeClr val="bg1"/>
              </a:solidFill>
              <a:latin typeface="PingFang SC Regular" charset="-122"/>
              <a:ea typeface="PingFang SC Regular" charset="-122"/>
              <a:cs typeface="PingFang SC Regular" charset="-122"/>
            </a:endParaRPr>
          </a:p>
        </p:txBody>
      </p:sp>
      <p:graphicFrame>
        <p:nvGraphicFramePr>
          <p:cNvPr id="6" name="图示 5"/>
          <p:cNvGraphicFramePr/>
          <p:nvPr/>
        </p:nvGraphicFramePr>
        <p:xfrm>
          <a:off x="852333" y="1651881"/>
          <a:ext cx="3423770" cy="449673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11" name="表格 10"/>
          <p:cNvGraphicFramePr>
            <a:graphicFrameLocks noGrp="1"/>
          </p:cNvGraphicFramePr>
          <p:nvPr/>
        </p:nvGraphicFramePr>
        <p:xfrm>
          <a:off x="5714766" y="1789572"/>
          <a:ext cx="4932086" cy="1368696"/>
        </p:xfrm>
        <a:graphic>
          <a:graphicData uri="http://schemas.openxmlformats.org/drawingml/2006/table">
            <a:tbl>
              <a:tblPr>
                <a:tableStyleId>{5FD0F851-EC5A-4D38-B0AD-8093EC10F338}</a:tableStyleId>
              </a:tblPr>
              <a:tblGrid>
                <a:gridCol w="1248629"/>
                <a:gridCol w="3683457"/>
              </a:tblGrid>
              <a:tr h="342174">
                <a:tc>
                  <a:txBody>
                    <a:bodyPr/>
                    <a:lstStyle/>
                    <a:p>
                      <a:pPr algn="l" fontAlgn="b"/>
                      <a:r>
                        <a:rPr lang="zh-CN" altLang="en-US" sz="1600" b="0" i="0" u="none" strike="noStrike" dirty="0">
                          <a:solidFill>
                            <a:schemeClr val="bg1"/>
                          </a:solidFill>
                          <a:effectLst/>
                          <a:latin typeface="PingFang SC Regular" charset="-122"/>
                          <a:ea typeface="PingFang SC Regular" charset="-122"/>
                          <a:cs typeface="PingFang SC Regular" charset="-122"/>
                        </a:rPr>
                        <a:t>工作地点</a:t>
                      </a:r>
                      <a:endParaRPr lang="zh-CN" altLang="en-US" sz="1600" b="0" i="0" u="none" strike="noStrike" dirty="0">
                        <a:solidFill>
                          <a:schemeClr val="bg1"/>
                        </a:solidFill>
                        <a:effectLst/>
                        <a:latin typeface="PingFang SC Regular" charset="-122"/>
                        <a:ea typeface="PingFang SC Regular" charset="-122"/>
                        <a:cs typeface="PingFang SC Regular" charset="-122"/>
                      </a:endParaRPr>
                    </a:p>
                  </a:txBody>
                  <a:tcPr marL="6350" marR="6350" marT="6350" marB="0" anchor="b">
                    <a:lnT w="12700" cap="flat" cmpd="sng" algn="ctr">
                      <a:solidFill>
                        <a:srgbClr val="4EACB4"/>
                      </a:solidFill>
                      <a:prstDash val="solid"/>
                      <a:round/>
                      <a:headEnd type="none" w="med" len="med"/>
                      <a:tailEnd type="none" w="med" len="med"/>
                    </a:lnT>
                  </a:tcPr>
                </a:tc>
                <a:tc>
                  <a:txBody>
                    <a:bodyPr/>
                    <a:lstStyle/>
                    <a:p>
                      <a:pPr algn="l" fontAlgn="b"/>
                      <a:r>
                        <a:rPr lang="zh-CN" altLang="en-US" sz="1600" b="0" i="0" u="none" strike="noStrike" dirty="0">
                          <a:solidFill>
                            <a:schemeClr val="bg1"/>
                          </a:solidFill>
                          <a:effectLst/>
                          <a:latin typeface="PingFang SC Regular" charset="-122"/>
                          <a:ea typeface="PingFang SC Regular" charset="-122"/>
                          <a:cs typeface="PingFang SC Regular" charset="-122"/>
                        </a:rPr>
                        <a:t>北京</a:t>
                      </a:r>
                      <a:endParaRPr lang="zh-CN" altLang="en-US" sz="1600" b="0" i="0" u="none" strike="noStrike" dirty="0">
                        <a:solidFill>
                          <a:schemeClr val="bg1"/>
                        </a:solidFill>
                        <a:effectLst/>
                        <a:latin typeface="PingFang SC Regular" charset="-122"/>
                        <a:ea typeface="PingFang SC Regular" charset="-122"/>
                        <a:cs typeface="PingFang SC Regular" charset="-122"/>
                      </a:endParaRPr>
                    </a:p>
                  </a:txBody>
                  <a:tcPr marL="6350" marR="6350" marT="6350" marB="0" anchor="b">
                    <a:lnT w="12700" cap="flat" cmpd="sng" algn="ctr">
                      <a:solidFill>
                        <a:srgbClr val="4EACB4"/>
                      </a:solidFill>
                      <a:prstDash val="solid"/>
                      <a:round/>
                      <a:headEnd type="none" w="med" len="med"/>
                      <a:tailEnd type="none" w="med" len="med"/>
                    </a:lnT>
                  </a:tcPr>
                </a:tc>
              </a:tr>
              <a:tr h="342174">
                <a:tc>
                  <a:txBody>
                    <a:bodyPr/>
                    <a:lstStyle/>
                    <a:p>
                      <a:pPr algn="l" fontAlgn="b"/>
                      <a:r>
                        <a:rPr lang="zh-CN" altLang="en-US" sz="1600" b="0" i="0" u="none" strike="noStrike" dirty="0">
                          <a:solidFill>
                            <a:schemeClr val="bg1"/>
                          </a:solidFill>
                          <a:effectLst/>
                          <a:latin typeface="PingFang SC Regular" charset="-122"/>
                          <a:ea typeface="PingFang SC Regular" charset="-122"/>
                          <a:cs typeface="PingFang SC Regular" charset="-122"/>
                        </a:rPr>
                        <a:t>网申时间</a:t>
                      </a:r>
                      <a:endParaRPr lang="zh-CN" altLang="en-US" sz="1600" b="0" i="0" u="none" strike="noStrike" dirty="0">
                        <a:solidFill>
                          <a:schemeClr val="bg1"/>
                        </a:solidFill>
                        <a:effectLst/>
                        <a:latin typeface="PingFang SC Regular" charset="-122"/>
                        <a:ea typeface="PingFang SC Regular" charset="-122"/>
                        <a:cs typeface="PingFang SC Regular" charset="-122"/>
                      </a:endParaRPr>
                    </a:p>
                  </a:txBody>
                  <a:tcPr marL="6350" marR="6350" marT="6350" marB="0" anchor="b"/>
                </a:tc>
                <a:tc>
                  <a:txBody>
                    <a:bodyPr/>
                    <a:lstStyle/>
                    <a:p>
                      <a:pPr algn="l" fontAlgn="b"/>
                      <a:r>
                        <a:rPr lang="en-US" altLang="zh-CN" sz="1600" b="0" i="0" u="none" strike="noStrike" dirty="0">
                          <a:solidFill>
                            <a:schemeClr val="bg1"/>
                          </a:solidFill>
                          <a:effectLst/>
                          <a:latin typeface="PingFang SC Regular" charset="-122"/>
                          <a:ea typeface="PingFang SC Regular" charset="-122"/>
                          <a:cs typeface="PingFang SC Regular" charset="-122"/>
                        </a:rPr>
                        <a:t>2018.09.01-2018.11.15</a:t>
                      </a:r>
                      <a:endParaRPr lang="en-US" altLang="zh-CN" sz="1600" b="0" i="0" u="none" strike="noStrike" dirty="0">
                        <a:solidFill>
                          <a:schemeClr val="bg1"/>
                        </a:solidFill>
                        <a:effectLst/>
                        <a:latin typeface="PingFang SC Regular" charset="-122"/>
                        <a:ea typeface="PingFang SC Regular" charset="-122"/>
                        <a:cs typeface="PingFang SC Regular" charset="-122"/>
                      </a:endParaRPr>
                    </a:p>
                  </a:txBody>
                  <a:tcPr marL="6350" marR="6350" marT="6350" marB="0" anchor="b"/>
                </a:tc>
              </a:tr>
              <a:tr h="342174">
                <a:tc>
                  <a:txBody>
                    <a:bodyPr/>
                    <a:lstStyle/>
                    <a:p>
                      <a:pPr algn="l" fontAlgn="b"/>
                      <a:r>
                        <a:rPr lang="zh-CN" altLang="en-US" sz="1600" b="0" i="0" u="none" strike="noStrike" dirty="0">
                          <a:solidFill>
                            <a:schemeClr val="bg1"/>
                          </a:solidFill>
                          <a:effectLst/>
                          <a:latin typeface="PingFang SC Regular" charset="-122"/>
                          <a:ea typeface="PingFang SC Regular" charset="-122"/>
                          <a:cs typeface="PingFang SC Regular" charset="-122"/>
                        </a:rPr>
                        <a:t>简历投递</a:t>
                      </a:r>
                      <a:endParaRPr lang="zh-CN" altLang="en-US" sz="1600" b="0" i="0" u="none" strike="noStrike" dirty="0">
                        <a:solidFill>
                          <a:schemeClr val="bg1"/>
                        </a:solidFill>
                        <a:effectLst/>
                        <a:latin typeface="PingFang SC Regular" charset="-122"/>
                        <a:ea typeface="PingFang SC Regular" charset="-122"/>
                        <a:cs typeface="PingFang SC Regular" charset="-122"/>
                      </a:endParaRPr>
                    </a:p>
                  </a:txBody>
                  <a:tcPr marL="6350" marR="6350" marT="6350" marB="0" anchor="b"/>
                </a:tc>
                <a:tc>
                  <a:txBody>
                    <a:bodyPr/>
                    <a:lstStyle/>
                    <a:p>
                      <a:pPr algn="l" fontAlgn="b"/>
                      <a:r>
                        <a:rPr lang="en-US" sz="1600" b="0" i="0" u="none" strike="noStrike" dirty="0">
                          <a:solidFill>
                            <a:schemeClr val="bg1"/>
                          </a:solidFill>
                          <a:effectLst/>
                          <a:latin typeface="PingFang SC Regular" charset="-122"/>
                          <a:ea typeface="PingFang SC Regular" charset="-122"/>
                          <a:cs typeface="PingFang SC Regular" charset="-122"/>
                        </a:rPr>
                        <a:t>campus2019@shannonai.com</a:t>
                      </a:r>
                      <a:endParaRPr lang="en-US" sz="1600" b="0" i="0" u="none" strike="noStrike" dirty="0">
                        <a:solidFill>
                          <a:schemeClr val="bg1"/>
                        </a:solidFill>
                        <a:effectLst/>
                        <a:latin typeface="PingFang SC Regular" charset="-122"/>
                        <a:ea typeface="PingFang SC Regular" charset="-122"/>
                        <a:cs typeface="PingFang SC Regular" charset="-122"/>
                      </a:endParaRPr>
                    </a:p>
                  </a:txBody>
                  <a:tcPr marL="6350" marR="6350" marT="6350" marB="0" anchor="b"/>
                </a:tc>
              </a:tr>
              <a:tr h="342174">
                <a:tc>
                  <a:txBody>
                    <a:bodyPr/>
                    <a:lstStyle/>
                    <a:p>
                      <a:pPr algn="l" fontAlgn="b"/>
                      <a:r>
                        <a:rPr lang="zh-CN" altLang="en-US" sz="1600" b="0" i="0" u="none" strike="noStrike" dirty="0">
                          <a:solidFill>
                            <a:schemeClr val="bg1"/>
                          </a:solidFill>
                          <a:effectLst/>
                          <a:latin typeface="PingFang SC Regular" charset="-122"/>
                          <a:ea typeface="PingFang SC Regular" charset="-122"/>
                          <a:cs typeface="PingFang SC Regular" charset="-122"/>
                        </a:rPr>
                        <a:t>邮件标题</a:t>
                      </a:r>
                      <a:endParaRPr lang="zh-CN" altLang="en-US" sz="1600" b="0" i="0" u="none" strike="noStrike" dirty="0">
                        <a:solidFill>
                          <a:schemeClr val="bg1"/>
                        </a:solidFill>
                        <a:effectLst/>
                        <a:latin typeface="PingFang SC Regular" charset="-122"/>
                        <a:ea typeface="PingFang SC Regular" charset="-122"/>
                        <a:cs typeface="PingFang SC Regular" charset="-122"/>
                      </a:endParaRPr>
                    </a:p>
                  </a:txBody>
                  <a:tcPr marL="6350" marR="6350" marT="6350" marB="0" anchor="b">
                    <a:lnB w="12700" cap="flat" cmpd="sng" algn="ctr">
                      <a:solidFill>
                        <a:srgbClr val="4EACB4"/>
                      </a:solidFill>
                      <a:prstDash val="solid"/>
                      <a:round/>
                      <a:headEnd type="none" w="med" len="med"/>
                      <a:tailEnd type="none" w="med" len="med"/>
                    </a:lnB>
                  </a:tcPr>
                </a:tc>
                <a:tc>
                  <a:txBody>
                    <a:bodyPr/>
                    <a:lstStyle/>
                    <a:p>
                      <a:pPr algn="l" fontAlgn="b"/>
                      <a:r>
                        <a:rPr lang="zh-CN" altLang="en-US" sz="1600" b="0" i="0" u="none" strike="noStrike" dirty="0">
                          <a:solidFill>
                            <a:schemeClr val="bg1"/>
                          </a:solidFill>
                          <a:effectLst/>
                          <a:latin typeface="PingFang SC Regular" charset="-122"/>
                          <a:ea typeface="PingFang SC Regular" charset="-122"/>
                          <a:cs typeface="PingFang SC Regular" charset="-122"/>
                        </a:rPr>
                        <a:t>岗位</a:t>
                      </a:r>
                      <a:r>
                        <a:rPr lang="en-US" altLang="zh-CN" sz="1600" b="0" i="0" u="none" strike="noStrike" dirty="0">
                          <a:solidFill>
                            <a:schemeClr val="bg1"/>
                          </a:solidFill>
                          <a:effectLst/>
                          <a:latin typeface="PingFang SC Regular" charset="-122"/>
                          <a:ea typeface="PingFang SC Regular" charset="-122"/>
                          <a:cs typeface="PingFang SC Regular" charset="-122"/>
                        </a:rPr>
                        <a:t>-</a:t>
                      </a:r>
                      <a:r>
                        <a:rPr lang="zh-CN" altLang="en-US" sz="1600" b="0" i="0" u="none" strike="noStrike" dirty="0">
                          <a:solidFill>
                            <a:schemeClr val="bg1"/>
                          </a:solidFill>
                          <a:effectLst/>
                          <a:latin typeface="PingFang SC Regular" charset="-122"/>
                          <a:ea typeface="PingFang SC Regular" charset="-122"/>
                          <a:cs typeface="PingFang SC Regular" charset="-122"/>
                        </a:rPr>
                        <a:t>院校</a:t>
                      </a:r>
                      <a:r>
                        <a:rPr lang="en-US" altLang="zh-CN" sz="1600" b="0" i="0" u="none" strike="noStrike" dirty="0">
                          <a:solidFill>
                            <a:schemeClr val="bg1"/>
                          </a:solidFill>
                          <a:effectLst/>
                          <a:latin typeface="PingFang SC Regular" charset="-122"/>
                          <a:ea typeface="PingFang SC Regular" charset="-122"/>
                          <a:cs typeface="PingFang SC Regular" charset="-122"/>
                        </a:rPr>
                        <a:t>-</a:t>
                      </a:r>
                      <a:r>
                        <a:rPr lang="zh-CN" altLang="en-US" sz="1600" b="0" i="0" u="none" strike="noStrike" dirty="0">
                          <a:solidFill>
                            <a:schemeClr val="bg1"/>
                          </a:solidFill>
                          <a:effectLst/>
                          <a:latin typeface="PingFang SC Regular" charset="-122"/>
                          <a:ea typeface="PingFang SC Regular" charset="-122"/>
                          <a:cs typeface="PingFang SC Regular" charset="-122"/>
                        </a:rPr>
                        <a:t>姓名</a:t>
                      </a:r>
                      <a:r>
                        <a:rPr lang="en-US" altLang="zh-CN" sz="1600" b="0" i="0" u="none" strike="noStrike" dirty="0">
                          <a:solidFill>
                            <a:schemeClr val="bg1"/>
                          </a:solidFill>
                          <a:effectLst/>
                          <a:latin typeface="PingFang SC Regular" charset="-122"/>
                          <a:ea typeface="PingFang SC Regular" charset="-122"/>
                          <a:cs typeface="PingFang SC Regular" charset="-122"/>
                        </a:rPr>
                        <a:t>-</a:t>
                      </a:r>
                      <a:r>
                        <a:rPr lang="zh-CN" altLang="en-US" sz="1600" b="0" i="0" u="none" strike="noStrike" dirty="0">
                          <a:solidFill>
                            <a:schemeClr val="bg1"/>
                          </a:solidFill>
                          <a:effectLst/>
                          <a:latin typeface="PingFang SC Regular" charset="-122"/>
                          <a:ea typeface="PingFang SC Regular" charset="-122"/>
                          <a:cs typeface="PingFang SC Regular" charset="-122"/>
                        </a:rPr>
                        <a:t>联系电话</a:t>
                      </a:r>
                      <a:endParaRPr lang="zh-CN" altLang="en-US" sz="1600" b="0" i="0" u="none" strike="noStrike" dirty="0">
                        <a:solidFill>
                          <a:schemeClr val="bg1"/>
                        </a:solidFill>
                        <a:effectLst/>
                        <a:latin typeface="PingFang SC Regular" charset="-122"/>
                        <a:ea typeface="PingFang SC Regular" charset="-122"/>
                        <a:cs typeface="PingFang SC Regular" charset="-122"/>
                      </a:endParaRPr>
                    </a:p>
                  </a:txBody>
                  <a:tcPr marL="6350" marR="6350" marT="6350" marB="0" anchor="b">
                    <a:lnB w="12700" cap="flat" cmpd="sng" algn="ctr">
                      <a:solidFill>
                        <a:srgbClr val="4EACB4"/>
                      </a:solidFill>
                      <a:prstDash val="solid"/>
                      <a:round/>
                      <a:headEnd type="none" w="med" len="med"/>
                      <a:tailEnd type="none" w="med" len="med"/>
                    </a:lnB>
                  </a:tcPr>
                </a:tc>
              </a:tr>
            </a:tbl>
          </a:graphicData>
        </a:graphic>
      </p:graphicFrame>
      <p:sp>
        <p:nvSpPr>
          <p:cNvPr id="23" name="文本框 22"/>
          <p:cNvSpPr txBox="1"/>
          <p:nvPr/>
        </p:nvSpPr>
        <p:spPr>
          <a:xfrm>
            <a:off x="5714766" y="4611488"/>
            <a:ext cx="136867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lang="zh-CN" altLang="en-US" sz="2400">
                <a:solidFill>
                  <a:schemeClr val="bg1"/>
                </a:solidFill>
                <a:latin typeface="PingFang SC Regular" charset="-122"/>
                <a:ea typeface="PingFang SC Regular" charset="-122"/>
                <a:cs typeface="PingFang SC Regular" charset="-122"/>
              </a:rPr>
              <a:t>个人微信</a:t>
            </a:r>
            <a:endParaRPr kumimoji="0" lang="zh-CN" altLang="en-US" sz="240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2224" y="3575766"/>
            <a:ext cx="2533109" cy="2533109"/>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p:cNvSpPr>
          <p:nvPr>
            <p:ph type="sldNum" sz="quarter" idx="4294967295"/>
          </p:nvPr>
        </p:nvSpPr>
        <p:spPr>
          <a:xfrm>
            <a:off x="4901222" y="4681479"/>
            <a:ext cx="143469" cy="249588"/>
          </a:xfrm>
          <a:prstGeom prst="rect">
            <a:avLst/>
          </a:prstGeom>
        </p:spPr>
        <p:txBody>
          <a:bodyPr wrap="none" lIns="32147" tIns="32147" rIns="32147" bIns="32147" anchor="ctr">
            <a:spAutoFit/>
          </a:bodyPr>
          <a:lstStyle/>
          <a:p>
            <a:fld id="{86CB4B4D-7CA3-9044-876B-883B54F8677D}" type="slidenum">
              <a:rPr/>
            </a:fld>
            <a:endParaRPr/>
          </a:p>
        </p:txBody>
      </p:sp>
      <p:pic>
        <p:nvPicPr>
          <p:cNvPr id="28" name="image1.png" descr="WX20180914-104707.png"/>
          <p:cNvPicPr>
            <a:picLocks noChangeAspect="1"/>
          </p:cNvPicPr>
          <p:nvPr/>
        </p:nvPicPr>
        <p:blipFill>
          <a:blip r:embed="rId1"/>
          <a:srcRect l="33496" t="15837" r="35021" b="18997"/>
          <a:stretch>
            <a:fillRect/>
          </a:stretch>
        </p:blipFill>
        <p:spPr>
          <a:xfrm rot="20756190">
            <a:off x="-1840777" y="-404349"/>
            <a:ext cx="7385889" cy="7386240"/>
          </a:xfrm>
          <a:custGeom>
            <a:avLst/>
            <a:gdLst/>
            <a:ahLst/>
            <a:cxnLst>
              <a:cxn ang="0">
                <a:pos x="wd2" y="hd2"/>
              </a:cxn>
              <a:cxn ang="5400000">
                <a:pos x="wd2" y="hd2"/>
              </a:cxn>
              <a:cxn ang="10800000">
                <a:pos x="wd2" y="hd2"/>
              </a:cxn>
              <a:cxn ang="16200000">
                <a:pos x="wd2" y="hd2"/>
              </a:cxn>
            </a:cxnLst>
            <a:rect l="0" t="0" r="r" b="b"/>
            <a:pathLst>
              <a:path w="19678" h="20594" extrusionOk="0">
                <a:moveTo>
                  <a:pt x="9839" y="0"/>
                </a:moveTo>
                <a:cubicBezTo>
                  <a:pt x="7321"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57" y="0"/>
                  <a:pt x="9839" y="0"/>
                </a:cubicBezTo>
                <a:close/>
              </a:path>
            </a:pathLst>
          </a:custGeom>
          <a:ln w="12700">
            <a:miter lim="400000"/>
            <a:headEnd/>
            <a:tailEnd/>
          </a:ln>
        </p:spPr>
      </p:pic>
      <p:pic>
        <p:nvPicPr>
          <p:cNvPr id="29" name="image1.png" descr="WX20180914-104707.png"/>
          <p:cNvPicPr>
            <a:picLocks noChangeAspect="1"/>
          </p:cNvPicPr>
          <p:nvPr/>
        </p:nvPicPr>
        <p:blipFill>
          <a:blip r:embed="rId1"/>
          <a:srcRect l="33496" t="15837" r="35021" b="18996"/>
          <a:stretch>
            <a:fillRect/>
          </a:stretch>
        </p:blipFill>
        <p:spPr>
          <a:xfrm rot="14691488">
            <a:off x="-1820020" y="1057422"/>
            <a:ext cx="5596719" cy="5596981"/>
          </a:xfrm>
          <a:custGeom>
            <a:avLst/>
            <a:gdLst/>
            <a:ahLst/>
            <a:cxnLst>
              <a:cxn ang="0">
                <a:pos x="wd2" y="hd2"/>
              </a:cxn>
              <a:cxn ang="5400000">
                <a:pos x="wd2" y="hd2"/>
              </a:cxn>
              <a:cxn ang="10800000">
                <a:pos x="wd2" y="hd2"/>
              </a:cxn>
              <a:cxn ang="16200000">
                <a:pos x="wd2" y="hd2"/>
              </a:cxn>
            </a:cxnLst>
            <a:rect l="0" t="0" r="r" b="b"/>
            <a:pathLst>
              <a:path w="19678" h="20594" extrusionOk="0">
                <a:moveTo>
                  <a:pt x="9839" y="0"/>
                </a:moveTo>
                <a:cubicBezTo>
                  <a:pt x="7321"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57" y="0"/>
                  <a:pt x="9839" y="0"/>
                </a:cubicBezTo>
                <a:close/>
              </a:path>
            </a:pathLst>
          </a:custGeom>
          <a:ln w="12700">
            <a:miter lim="400000"/>
            <a:headEnd/>
            <a:tailEnd/>
          </a:ln>
        </p:spPr>
      </p:pic>
      <p:pic>
        <p:nvPicPr>
          <p:cNvPr id="30" name="image3.png"/>
          <p:cNvPicPr>
            <a:picLocks noChangeAspect="1"/>
          </p:cNvPicPr>
          <p:nvPr/>
        </p:nvPicPr>
        <p:blipFill>
          <a:blip r:embed="rId2"/>
          <a:srcRect l="23705" t="17372" r="28146" b="18307"/>
          <a:stretch>
            <a:fillRect/>
          </a:stretch>
        </p:blipFill>
        <p:spPr>
          <a:xfrm>
            <a:off x="-2090713" y="-1781154"/>
            <a:ext cx="10980410" cy="8701453"/>
          </a:xfrm>
          <a:prstGeom prst="rect">
            <a:avLst/>
          </a:prstGeom>
          <a:ln w="12700">
            <a:miter lim="400000"/>
            <a:headEnd/>
            <a:tailEnd/>
          </a:ln>
        </p:spPr>
      </p:pic>
      <p:pic>
        <p:nvPicPr>
          <p:cNvPr id="31" name="image4.png"/>
          <p:cNvPicPr>
            <a:picLocks noChangeAspect="1"/>
          </p:cNvPicPr>
          <p:nvPr/>
        </p:nvPicPr>
        <p:blipFill>
          <a:blip r:embed="rId3"/>
          <a:stretch>
            <a:fillRect/>
          </a:stretch>
        </p:blipFill>
        <p:spPr>
          <a:xfrm>
            <a:off x="7574340" y="6202027"/>
            <a:ext cx="2452445" cy="362963"/>
          </a:xfrm>
          <a:prstGeom prst="rect">
            <a:avLst/>
          </a:prstGeom>
          <a:ln w="12700">
            <a:miter lim="400000"/>
            <a:headEnd/>
            <a:tailEnd/>
          </a:ln>
        </p:spPr>
      </p:pic>
      <p:pic>
        <p:nvPicPr>
          <p:cNvPr id="32" name="image5.png"/>
          <p:cNvPicPr>
            <a:picLocks noChangeAspect="1"/>
          </p:cNvPicPr>
          <p:nvPr/>
        </p:nvPicPr>
        <p:blipFill>
          <a:blip r:embed="rId4"/>
          <a:stretch>
            <a:fillRect/>
          </a:stretch>
        </p:blipFill>
        <p:spPr>
          <a:xfrm>
            <a:off x="10140070" y="6200931"/>
            <a:ext cx="1678133" cy="365240"/>
          </a:xfrm>
          <a:prstGeom prst="rect">
            <a:avLst/>
          </a:prstGeom>
          <a:ln w="12700">
            <a:miter lim="400000"/>
            <a:headEnd/>
            <a:tailEnd/>
          </a:ln>
        </p:spPr>
      </p:pic>
      <p:sp>
        <p:nvSpPr>
          <p:cNvPr id="33" name="Shape 33"/>
          <p:cNvSpPr/>
          <p:nvPr/>
        </p:nvSpPr>
        <p:spPr>
          <a:xfrm>
            <a:off x="-1064618" y="2266612"/>
            <a:ext cx="14075970" cy="2950550"/>
          </a:xfrm>
          <a:prstGeom prst="rect">
            <a:avLst/>
          </a:prstGeom>
          <a:solidFill>
            <a:srgbClr val="153350">
              <a:alpha val="58187"/>
            </a:srgbClr>
          </a:solidFill>
          <a:ln w="12700">
            <a:miter lim="400000"/>
          </a:ln>
        </p:spPr>
        <p:txBody>
          <a:bodyPr lIns="34289" tIns="34289" rIns="34289" bIns="34289" anchor="ctr"/>
          <a:lstStyle/>
          <a:p>
            <a:pPr>
              <a:defRPr>
                <a:latin typeface="+mj-lt"/>
                <a:ea typeface="+mj-ea"/>
                <a:cs typeface="+mj-cs"/>
                <a:sym typeface="Lucida Grande"/>
              </a:defRPr>
            </a:pPr>
            <a:endParaRPr sz="1600"/>
          </a:p>
        </p:txBody>
      </p:sp>
      <p:sp>
        <p:nvSpPr>
          <p:cNvPr id="34" name="Shape 34"/>
          <p:cNvSpPr/>
          <p:nvPr/>
        </p:nvSpPr>
        <p:spPr>
          <a:xfrm>
            <a:off x="1134241" y="2871155"/>
            <a:ext cx="8327601" cy="1115690"/>
          </a:xfrm>
          <a:prstGeom prst="rect">
            <a:avLst/>
          </a:prstGeom>
          <a:ln w="12700">
            <a:miter lim="400000"/>
          </a:ln>
        </p:spPr>
        <p:txBody>
          <a:bodyPr wrap="none" lIns="19050" tIns="19050" rIns="19050" bIns="19050" anchor="ctr">
            <a:spAutoFit/>
          </a:bodyPr>
          <a:lstStyle/>
          <a:p>
            <a:pPr algn="just" defTabSz="441325">
              <a:defRPr sz="8400">
                <a:solidFill>
                  <a:srgbClr val="FFFFFF"/>
                </a:solidFill>
                <a:latin typeface="Century Gothic" panose="020B0502020202020204"/>
                <a:ea typeface="Century Gothic" panose="020B0502020202020204"/>
                <a:cs typeface="Century Gothic" panose="020B0502020202020204"/>
                <a:sym typeface="Century Gothic" panose="020B0502020202020204"/>
              </a:defRPr>
            </a:pPr>
            <a:r>
              <a:rPr sz="4200"/>
              <a:t>2018</a:t>
            </a:r>
            <a:r>
              <a:rPr sz="4200">
                <a:latin typeface="微软雅黑" panose="020B0503020204020204" charset="-122"/>
                <a:ea typeface="微软雅黑" panose="020B0503020204020204" charset="-122"/>
                <a:cs typeface="微软雅黑" panose="020B0503020204020204" charset="-122"/>
                <a:sym typeface="微软雅黑" panose="020B0503020204020204" charset="-122"/>
              </a:rPr>
              <a:t>顶级数据团队建设全景报告</a:t>
            </a:r>
            <a:endParaRPr sz="420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just" defTabSz="441325">
              <a:defRPr sz="5600">
                <a:solidFill>
                  <a:srgbClr val="FFFFFF"/>
                </a:solidFill>
                <a:latin typeface="Century Gothic" panose="020B0502020202020204"/>
                <a:ea typeface="Century Gothic" panose="020B0502020202020204"/>
                <a:cs typeface="Century Gothic" panose="020B0502020202020204"/>
                <a:sym typeface="Century Gothic" panose="020B0502020202020204"/>
              </a:defRPr>
            </a:pPr>
            <a:r>
              <a:rPr sz="2800"/>
              <a:t>A ROADMAP TO A TOP DATA-DRIVEN ENTERPRISE</a:t>
            </a:r>
            <a:endParaRPr sz="2800"/>
          </a:p>
        </p:txBody>
      </p:sp>
      <p:sp>
        <p:nvSpPr>
          <p:cNvPr id="35" name="Shape 35"/>
          <p:cNvSpPr/>
          <p:nvPr/>
        </p:nvSpPr>
        <p:spPr>
          <a:xfrm>
            <a:off x="7674014" y="4529708"/>
            <a:ext cx="4219104" cy="346249"/>
          </a:xfrm>
          <a:prstGeom prst="rect">
            <a:avLst/>
          </a:prstGeom>
          <a:ln w="12700">
            <a:miter lim="400000"/>
          </a:ln>
        </p:spPr>
        <p:txBody>
          <a:bodyPr wrap="none" lIns="19050" tIns="19050" rIns="19050" bIns="19050" anchor="ctr">
            <a:spAutoFit/>
          </a:bodyPr>
          <a:lstStyle>
            <a:lvl1pPr>
              <a:defRPr sz="40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000"/>
              <a:t>大数据文摘主编、联合创始人 魏子敏</a:t>
            </a:r>
            <a:endParaRPr sz="200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3"/>
          <p:cNvGrpSpPr/>
          <p:nvPr/>
        </p:nvGrpSpPr>
        <p:grpSpPr>
          <a:xfrm>
            <a:off x="1523999" y="1051173"/>
            <a:ext cx="9144002" cy="4755654"/>
            <a:chOff x="0" y="0"/>
            <a:chExt cx="18288003" cy="9511307"/>
          </a:xfrm>
        </p:grpSpPr>
        <p:pic>
          <p:nvPicPr>
            <p:cNvPr id="37" name="image3.png" descr="图片 2"/>
            <p:cNvPicPr>
              <a:picLocks noChangeAspect="1"/>
            </p:cNvPicPr>
            <p:nvPr/>
          </p:nvPicPr>
          <p:blipFill>
            <a:blip r:embed="rId1"/>
            <a:stretch>
              <a:fillRect/>
            </a:stretch>
          </p:blipFill>
          <p:spPr>
            <a:xfrm>
              <a:off x="4964" y="42252"/>
              <a:ext cx="5828366" cy="3642731"/>
            </a:xfrm>
            <a:prstGeom prst="rect">
              <a:avLst/>
            </a:prstGeom>
            <a:ln w="12700" cap="flat">
              <a:noFill/>
              <a:miter lim="400000"/>
              <a:headEnd/>
              <a:tailEnd/>
            </a:ln>
            <a:effectLst/>
          </p:spPr>
        </p:pic>
        <p:pic>
          <p:nvPicPr>
            <p:cNvPr id="38" name="image2.jpeg" descr="图片 3"/>
            <p:cNvPicPr>
              <a:picLocks noChangeAspect="1"/>
            </p:cNvPicPr>
            <p:nvPr/>
          </p:nvPicPr>
          <p:blipFill>
            <a:blip r:embed="rId2"/>
            <a:stretch>
              <a:fillRect/>
            </a:stretch>
          </p:blipFill>
          <p:spPr>
            <a:xfrm>
              <a:off x="6214359" y="24804"/>
              <a:ext cx="5827861" cy="3642729"/>
            </a:xfrm>
            <a:prstGeom prst="rect">
              <a:avLst/>
            </a:prstGeom>
            <a:ln w="12700" cap="flat">
              <a:noFill/>
              <a:miter lim="400000"/>
              <a:headEnd/>
              <a:tailEnd/>
            </a:ln>
            <a:effectLst/>
          </p:spPr>
        </p:pic>
        <p:pic>
          <p:nvPicPr>
            <p:cNvPr id="39" name="image4.png" descr="图片 4"/>
            <p:cNvPicPr>
              <a:picLocks noChangeAspect="1"/>
            </p:cNvPicPr>
            <p:nvPr/>
          </p:nvPicPr>
          <p:blipFill>
            <a:blip r:embed="rId3"/>
            <a:stretch>
              <a:fillRect/>
            </a:stretch>
          </p:blipFill>
          <p:spPr>
            <a:xfrm>
              <a:off x="12417155" y="-1"/>
              <a:ext cx="5828362" cy="3642729"/>
            </a:xfrm>
            <a:prstGeom prst="rect">
              <a:avLst/>
            </a:prstGeom>
            <a:ln w="12700" cap="flat">
              <a:noFill/>
              <a:miter lim="400000"/>
              <a:headEnd/>
              <a:tailEnd/>
            </a:ln>
            <a:effectLst/>
          </p:spPr>
        </p:pic>
        <p:pic>
          <p:nvPicPr>
            <p:cNvPr id="40" name="image3.jpeg" descr="图片 5"/>
            <p:cNvPicPr>
              <a:picLocks noChangeAspect="1"/>
            </p:cNvPicPr>
            <p:nvPr/>
          </p:nvPicPr>
          <p:blipFill>
            <a:blip r:embed="rId4"/>
            <a:stretch>
              <a:fillRect/>
            </a:stretch>
          </p:blipFill>
          <p:spPr>
            <a:xfrm>
              <a:off x="0" y="5868174"/>
              <a:ext cx="5828365" cy="3642731"/>
            </a:xfrm>
            <a:prstGeom prst="rect">
              <a:avLst/>
            </a:prstGeom>
            <a:ln w="12700" cap="flat">
              <a:noFill/>
              <a:miter lim="400000"/>
              <a:headEnd/>
              <a:tailEnd/>
            </a:ln>
            <a:effectLst/>
          </p:spPr>
        </p:pic>
        <p:pic>
          <p:nvPicPr>
            <p:cNvPr id="41" name="image4.jpeg" descr="图片 6"/>
            <p:cNvPicPr>
              <a:picLocks noChangeAspect="1"/>
            </p:cNvPicPr>
            <p:nvPr/>
          </p:nvPicPr>
          <p:blipFill>
            <a:blip r:embed="rId5"/>
            <a:stretch>
              <a:fillRect/>
            </a:stretch>
          </p:blipFill>
          <p:spPr>
            <a:xfrm>
              <a:off x="6250658" y="5868579"/>
              <a:ext cx="5828366" cy="3642729"/>
            </a:xfrm>
            <a:prstGeom prst="rect">
              <a:avLst/>
            </a:prstGeom>
            <a:ln w="12700" cap="flat">
              <a:noFill/>
              <a:miter lim="400000"/>
              <a:headEnd/>
              <a:tailEnd/>
            </a:ln>
            <a:effectLst/>
          </p:spPr>
        </p:pic>
        <p:pic>
          <p:nvPicPr>
            <p:cNvPr id="42" name="image5.jpeg" descr="图片 7"/>
            <p:cNvPicPr>
              <a:picLocks noChangeAspect="1"/>
            </p:cNvPicPr>
            <p:nvPr/>
          </p:nvPicPr>
          <p:blipFill>
            <a:blip r:embed="rId6"/>
            <a:stretch>
              <a:fillRect/>
            </a:stretch>
          </p:blipFill>
          <p:spPr>
            <a:xfrm>
              <a:off x="12459639" y="5868579"/>
              <a:ext cx="5828365" cy="3642729"/>
            </a:xfrm>
            <a:prstGeom prst="rect">
              <a:avLst/>
            </a:prstGeom>
            <a:ln w="12700" cap="flat">
              <a:noFill/>
              <a:miter lim="400000"/>
              <a:headEnd/>
              <a:tailEnd/>
            </a:ln>
            <a:effectLst/>
          </p:spPr>
        </p:pic>
      </p:grpSp>
      <p:sp>
        <p:nvSpPr>
          <p:cNvPr id="44" name="Shape 44"/>
          <p:cNvSpPr/>
          <p:nvPr/>
        </p:nvSpPr>
        <p:spPr>
          <a:xfrm>
            <a:off x="4666865" y="3278959"/>
            <a:ext cx="2903039" cy="300082"/>
          </a:xfrm>
          <a:prstGeom prst="rect">
            <a:avLst/>
          </a:prstGeom>
          <a:ln w="12700">
            <a:miter lim="400000"/>
          </a:ln>
        </p:spPr>
        <p:txBody>
          <a:bodyPr wrap="none" lIns="19050" tIns="19050" rIns="19050" bIns="19050" anchor="ctr">
            <a:spAutoFit/>
          </a:bodyPr>
          <a:lstStyle>
            <a:lvl1pPr>
              <a:defRPr sz="34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700"/>
              <a:t>Gartner 新兴技术成熟度曲线</a:t>
            </a:r>
            <a:endParaRPr sz="170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9"/>
          <p:cNvGrpSpPr/>
          <p:nvPr/>
        </p:nvGrpSpPr>
        <p:grpSpPr>
          <a:xfrm>
            <a:off x="1703032" y="1163505"/>
            <a:ext cx="5323958" cy="4940344"/>
            <a:chOff x="0" y="-1"/>
            <a:chExt cx="10647913" cy="9880685"/>
          </a:xfrm>
        </p:grpSpPr>
        <p:sp>
          <p:nvSpPr>
            <p:cNvPr id="46" name="Shape 46"/>
            <p:cNvSpPr/>
            <p:nvPr/>
          </p:nvSpPr>
          <p:spPr>
            <a:xfrm>
              <a:off x="0" y="12610"/>
              <a:ext cx="6755035" cy="6755035"/>
            </a:xfrm>
            <a:prstGeom prst="ellipse">
              <a:avLst/>
            </a:prstGeom>
            <a:solidFill>
              <a:srgbClr val="E26A3E">
                <a:alpha val="50000"/>
              </a:srgbClr>
            </a:solidFill>
            <a:ln w="12700" cap="flat">
              <a:noFill/>
              <a:miter lim="400000"/>
            </a:ln>
            <a:effectLst/>
          </p:spPr>
          <p:txBody>
            <a:bodyPr wrap="square" lIns="34289" tIns="34289" rIns="34289" bIns="34289" numCol="1" anchor="ctr">
              <a:noAutofit/>
            </a:bodyPr>
            <a:lstStyle/>
            <a:p>
              <a:pPr>
                <a:defRPr>
                  <a:latin typeface="+mj-lt"/>
                  <a:ea typeface="+mj-ea"/>
                  <a:cs typeface="+mj-cs"/>
                  <a:sym typeface="Lucida Grande"/>
                </a:defRPr>
              </a:pPr>
              <a:endParaRPr sz="1600"/>
            </a:p>
          </p:txBody>
        </p:sp>
        <p:sp>
          <p:nvSpPr>
            <p:cNvPr id="47" name="Shape 47"/>
            <p:cNvSpPr/>
            <p:nvPr/>
          </p:nvSpPr>
          <p:spPr>
            <a:xfrm>
              <a:off x="3880269" y="-1"/>
              <a:ext cx="6767644" cy="6767645"/>
            </a:xfrm>
            <a:prstGeom prst="ellipse">
              <a:avLst/>
            </a:prstGeom>
            <a:solidFill>
              <a:srgbClr val="26415E">
                <a:alpha val="49935"/>
              </a:srgbClr>
            </a:solidFill>
            <a:ln w="12700" cap="flat">
              <a:noFill/>
              <a:miter lim="400000"/>
            </a:ln>
            <a:effectLst/>
          </p:spPr>
          <p:txBody>
            <a:bodyPr wrap="square" lIns="34289" tIns="34289" rIns="34289" bIns="34289" numCol="1" anchor="ctr">
              <a:noAutofit/>
            </a:bodyPr>
            <a:lstStyle/>
            <a:p>
              <a:pPr>
                <a:defRPr>
                  <a:solidFill>
                    <a:srgbClr val="26415E"/>
                  </a:solidFill>
                  <a:latin typeface="+mj-lt"/>
                  <a:ea typeface="+mj-ea"/>
                  <a:cs typeface="+mj-cs"/>
                  <a:sym typeface="Lucida Grande"/>
                </a:defRPr>
              </a:pPr>
              <a:endParaRPr sz="1600"/>
            </a:p>
          </p:txBody>
        </p:sp>
        <p:sp>
          <p:nvSpPr>
            <p:cNvPr id="48" name="Shape 48"/>
            <p:cNvSpPr/>
            <p:nvPr/>
          </p:nvSpPr>
          <p:spPr>
            <a:xfrm>
              <a:off x="2065510" y="3259526"/>
              <a:ext cx="6621160" cy="6621158"/>
            </a:xfrm>
            <a:prstGeom prst="ellipse">
              <a:avLst/>
            </a:prstGeom>
            <a:solidFill>
              <a:srgbClr val="3C3B3B">
                <a:alpha val="33315"/>
              </a:srgbClr>
            </a:solidFill>
            <a:ln w="12700" cap="flat">
              <a:noFill/>
              <a:miter lim="400000"/>
            </a:ln>
            <a:effectLst/>
          </p:spPr>
          <p:txBody>
            <a:bodyPr wrap="square" lIns="34289" tIns="34289" rIns="34289" bIns="34289" numCol="1" anchor="ctr">
              <a:noAutofit/>
            </a:bodyPr>
            <a:lstStyle/>
            <a:p>
              <a:pPr>
                <a:defRPr>
                  <a:latin typeface="+mj-lt"/>
                  <a:ea typeface="+mj-ea"/>
                  <a:cs typeface="+mj-cs"/>
                  <a:sym typeface="Lucida Grande"/>
                </a:defRPr>
              </a:pPr>
              <a:endParaRPr sz="1600"/>
            </a:p>
          </p:txBody>
        </p:sp>
        <p:sp>
          <p:nvSpPr>
            <p:cNvPr id="49" name="Shape 49"/>
            <p:cNvSpPr/>
            <p:nvPr/>
          </p:nvSpPr>
          <p:spPr>
            <a:xfrm>
              <a:off x="827242" y="1290223"/>
              <a:ext cx="3017983" cy="1061830"/>
            </a:xfrm>
            <a:prstGeom prst="rect">
              <a:avLst/>
            </a:prstGeom>
            <a:noFill/>
            <a:ln w="12700" cap="flat">
              <a:noFill/>
              <a:miter lim="400000"/>
            </a:ln>
            <a:effectLst/>
          </p:spPr>
          <p:txBody>
            <a:bodyPr wrap="square" lIns="19050" tIns="19050" rIns="19050" bIns="19050" numCol="1" anchor="ctr">
              <a:spAutoFit/>
            </a:bodyPr>
            <a:lstStyle/>
            <a:p>
              <a:pPr algn="ctr">
                <a:defRPr b="1">
                  <a:latin typeface="Helvetica Neue"/>
                  <a:ea typeface="Helvetica Neue"/>
                  <a:cs typeface="Helvetica Neue"/>
                  <a:sym typeface="Helvetica Neue"/>
                </a:defRPr>
              </a:pPr>
              <a:r>
                <a:rPr sz="1600"/>
                <a:t>Hacking Skills</a:t>
              </a:r>
              <a:endParaRPr sz="1600"/>
            </a:p>
            <a:p>
              <a:pPr algn="ctr">
                <a:defRPr b="1">
                  <a:latin typeface="Helvetica Neue"/>
                  <a:ea typeface="Helvetica Neue"/>
                  <a:cs typeface="Helvetica Neue"/>
                  <a:sym typeface="Helvetica Neue"/>
                </a:defRPr>
              </a:pPr>
              <a:r>
                <a:rPr sz="1600"/>
                <a:t>计算机</a:t>
              </a:r>
              <a:endParaRPr sz="1600"/>
            </a:p>
          </p:txBody>
        </p:sp>
        <p:sp>
          <p:nvSpPr>
            <p:cNvPr id="50" name="Shape 50"/>
            <p:cNvSpPr/>
            <p:nvPr/>
          </p:nvSpPr>
          <p:spPr>
            <a:xfrm>
              <a:off x="4422737" y="3806826"/>
              <a:ext cx="1906705" cy="1061830"/>
            </a:xfrm>
            <a:prstGeom prst="rect">
              <a:avLst/>
            </a:prstGeom>
            <a:noFill/>
            <a:ln w="12700" cap="flat">
              <a:noFill/>
              <a:miter lim="400000"/>
            </a:ln>
            <a:effectLst/>
          </p:spPr>
          <p:txBody>
            <a:bodyPr wrap="square" lIns="19050" tIns="19050" rIns="19050" bIns="19050" numCol="1" anchor="ctr">
              <a:spAutoFit/>
            </a:bodyPr>
            <a:lstStyle/>
            <a:p>
              <a:pPr algn="ctr">
                <a:defRPr b="1">
                  <a:solidFill>
                    <a:srgbClr val="FFFFFF"/>
                  </a:solidFill>
                  <a:latin typeface="Helvetica Neue"/>
                  <a:ea typeface="Helvetica Neue"/>
                  <a:cs typeface="Helvetica Neue"/>
                  <a:sym typeface="Helvetica Neue"/>
                </a:defRPr>
              </a:pPr>
              <a:r>
                <a:rPr sz="1600"/>
                <a:t>Data</a:t>
              </a:r>
              <a:endParaRPr sz="1600"/>
            </a:p>
            <a:p>
              <a:pPr algn="ctr">
                <a:defRPr b="1">
                  <a:solidFill>
                    <a:srgbClr val="FFFFFF"/>
                  </a:solidFill>
                  <a:latin typeface="Helvetica Neue"/>
                  <a:ea typeface="Helvetica Neue"/>
                  <a:cs typeface="Helvetica Neue"/>
                  <a:sym typeface="Helvetica Neue"/>
                </a:defRPr>
              </a:pPr>
              <a:r>
                <a:rPr sz="1600"/>
                <a:t>Science</a:t>
              </a:r>
              <a:endParaRPr sz="1600"/>
            </a:p>
          </p:txBody>
        </p:sp>
        <p:sp>
          <p:nvSpPr>
            <p:cNvPr id="51" name="Shape 51"/>
            <p:cNvSpPr/>
            <p:nvPr/>
          </p:nvSpPr>
          <p:spPr>
            <a:xfrm>
              <a:off x="4406683" y="1673588"/>
              <a:ext cx="1938813" cy="1061830"/>
            </a:xfrm>
            <a:prstGeom prst="rect">
              <a:avLst/>
            </a:prstGeom>
            <a:noFill/>
            <a:ln w="12700" cap="flat">
              <a:noFill/>
              <a:miter lim="400000"/>
            </a:ln>
            <a:effectLst/>
          </p:spPr>
          <p:txBody>
            <a:bodyPr wrap="square" lIns="19050" tIns="19050" rIns="19050" bIns="19050" numCol="1" anchor="ctr">
              <a:spAutoFit/>
            </a:bodyPr>
            <a:lstStyle/>
            <a:p>
              <a:pPr algn="ctr">
                <a:defRPr b="1">
                  <a:solidFill>
                    <a:srgbClr val="EEEDE8"/>
                  </a:solidFill>
                  <a:latin typeface="Helvetica Neue"/>
                  <a:ea typeface="Helvetica Neue"/>
                  <a:cs typeface="Helvetica Neue"/>
                  <a:sym typeface="Helvetica Neue"/>
                </a:defRPr>
              </a:pPr>
              <a:r>
                <a:rPr sz="1600"/>
                <a:t>Machine</a:t>
              </a:r>
              <a:endParaRPr sz="1600"/>
            </a:p>
            <a:p>
              <a:pPr algn="ctr">
                <a:defRPr b="1">
                  <a:solidFill>
                    <a:srgbClr val="EEEDE8"/>
                  </a:solidFill>
                  <a:latin typeface="Helvetica Neue"/>
                  <a:ea typeface="Helvetica Neue"/>
                  <a:cs typeface="Helvetica Neue"/>
                  <a:sym typeface="Helvetica Neue"/>
                </a:defRPr>
              </a:pPr>
              <a:r>
                <a:rPr sz="1600"/>
                <a:t>Learning</a:t>
              </a:r>
              <a:endParaRPr sz="1600"/>
            </a:p>
          </p:txBody>
        </p:sp>
        <p:sp>
          <p:nvSpPr>
            <p:cNvPr id="52" name="Shape 52"/>
            <p:cNvSpPr/>
            <p:nvPr/>
          </p:nvSpPr>
          <p:spPr>
            <a:xfrm>
              <a:off x="6242798" y="1044003"/>
              <a:ext cx="3586937" cy="1554272"/>
            </a:xfrm>
            <a:prstGeom prst="rect">
              <a:avLst/>
            </a:prstGeom>
            <a:noFill/>
            <a:ln w="12700" cap="flat">
              <a:noFill/>
              <a:miter lim="400000"/>
            </a:ln>
            <a:effectLst/>
          </p:spPr>
          <p:txBody>
            <a:bodyPr wrap="square" lIns="19050" tIns="19050" rIns="19050" bIns="19050" numCol="1" anchor="ctr">
              <a:spAutoFit/>
            </a:bodyPr>
            <a:lstStyle/>
            <a:p>
              <a:pPr algn="ctr">
                <a:defRPr b="1">
                  <a:latin typeface="Helvetica Neue"/>
                  <a:ea typeface="Helvetica Neue"/>
                  <a:cs typeface="Helvetica Neue"/>
                  <a:sym typeface="Helvetica Neue"/>
                </a:defRPr>
              </a:pPr>
              <a:r>
                <a:rPr sz="1600"/>
                <a:t>Math &amp; Statistics</a:t>
              </a:r>
              <a:endParaRPr sz="1600"/>
            </a:p>
            <a:p>
              <a:pPr algn="ctr">
                <a:defRPr b="1">
                  <a:latin typeface="Helvetica Neue"/>
                  <a:ea typeface="Helvetica Neue"/>
                  <a:cs typeface="Helvetica Neue"/>
                  <a:sym typeface="Helvetica Neue"/>
                </a:defRPr>
              </a:pPr>
              <a:r>
                <a:rPr sz="1600"/>
                <a:t>Knowledge</a:t>
              </a:r>
              <a:endParaRPr sz="1600"/>
            </a:p>
            <a:p>
              <a:pPr algn="ctr">
                <a:defRPr b="1">
                  <a:latin typeface="Helvetica Neue"/>
                  <a:ea typeface="Helvetica Neue"/>
                  <a:cs typeface="Helvetica Neue"/>
                  <a:sym typeface="Helvetica Neue"/>
                </a:defRPr>
              </a:pPr>
              <a:r>
                <a:rPr sz="1600"/>
                <a:t>数学统计</a:t>
              </a:r>
              <a:endParaRPr sz="1600"/>
            </a:p>
          </p:txBody>
        </p:sp>
        <p:sp>
          <p:nvSpPr>
            <p:cNvPr id="53" name="Shape 53"/>
            <p:cNvSpPr/>
            <p:nvPr/>
          </p:nvSpPr>
          <p:spPr>
            <a:xfrm>
              <a:off x="2442439" y="4961007"/>
              <a:ext cx="1686772" cy="1061830"/>
            </a:xfrm>
            <a:prstGeom prst="rect">
              <a:avLst/>
            </a:prstGeom>
            <a:noFill/>
            <a:ln w="12700" cap="flat">
              <a:noFill/>
              <a:miter lim="400000"/>
            </a:ln>
            <a:effectLst/>
          </p:spPr>
          <p:txBody>
            <a:bodyPr wrap="square" lIns="19050" tIns="19050" rIns="19050" bIns="19050" numCol="1" anchor="ctr">
              <a:spAutoFit/>
            </a:bodyPr>
            <a:lstStyle/>
            <a:p>
              <a:pPr algn="ctr">
                <a:defRPr b="1">
                  <a:solidFill>
                    <a:srgbClr val="EEEDE8"/>
                  </a:solidFill>
                  <a:latin typeface="Helvetica Neue"/>
                  <a:ea typeface="Helvetica Neue"/>
                  <a:cs typeface="Helvetica Neue"/>
                  <a:sym typeface="Helvetica Neue"/>
                </a:defRPr>
              </a:pPr>
              <a:r>
                <a:rPr sz="1600"/>
                <a:t>Danger</a:t>
              </a:r>
              <a:endParaRPr sz="1600"/>
            </a:p>
            <a:p>
              <a:pPr algn="ctr">
                <a:defRPr b="1">
                  <a:solidFill>
                    <a:srgbClr val="EEEDE8"/>
                  </a:solidFill>
                  <a:latin typeface="Helvetica Neue"/>
                  <a:ea typeface="Helvetica Neue"/>
                  <a:cs typeface="Helvetica Neue"/>
                  <a:sym typeface="Helvetica Neue"/>
                </a:defRPr>
              </a:pPr>
              <a:r>
                <a:rPr sz="1600"/>
                <a:t>Zone!</a:t>
              </a:r>
              <a:endParaRPr sz="1600"/>
            </a:p>
          </p:txBody>
        </p:sp>
        <p:sp>
          <p:nvSpPr>
            <p:cNvPr id="54" name="Shape 54"/>
            <p:cNvSpPr/>
            <p:nvPr/>
          </p:nvSpPr>
          <p:spPr>
            <a:xfrm>
              <a:off x="6209776" y="4961007"/>
              <a:ext cx="2279395" cy="1061830"/>
            </a:xfrm>
            <a:prstGeom prst="rect">
              <a:avLst/>
            </a:prstGeom>
            <a:noFill/>
            <a:ln w="12700" cap="flat">
              <a:noFill/>
              <a:miter lim="400000"/>
            </a:ln>
            <a:effectLst/>
          </p:spPr>
          <p:txBody>
            <a:bodyPr wrap="square" lIns="19050" tIns="19050" rIns="19050" bIns="19050" numCol="1" anchor="ctr">
              <a:spAutoFit/>
            </a:bodyPr>
            <a:lstStyle/>
            <a:p>
              <a:pPr algn="ctr">
                <a:defRPr b="1">
                  <a:solidFill>
                    <a:srgbClr val="EEEDE8"/>
                  </a:solidFill>
                  <a:latin typeface="Helvetica Neue"/>
                  <a:ea typeface="Helvetica Neue"/>
                  <a:cs typeface="Helvetica Neue"/>
                  <a:sym typeface="Helvetica Neue"/>
                </a:defRPr>
              </a:pPr>
              <a:r>
                <a:rPr sz="1600"/>
                <a:t>Traditional</a:t>
              </a:r>
              <a:endParaRPr sz="1600"/>
            </a:p>
            <a:p>
              <a:pPr algn="ctr">
                <a:defRPr b="1">
                  <a:solidFill>
                    <a:srgbClr val="EEEDE8"/>
                  </a:solidFill>
                  <a:latin typeface="Helvetica Neue"/>
                  <a:ea typeface="Helvetica Neue"/>
                  <a:cs typeface="Helvetica Neue"/>
                  <a:sym typeface="Helvetica Neue"/>
                </a:defRPr>
              </a:pPr>
              <a:r>
                <a:rPr sz="1600"/>
                <a:t>Research</a:t>
              </a:r>
              <a:endParaRPr sz="1600"/>
            </a:p>
          </p:txBody>
        </p:sp>
        <p:sp>
          <p:nvSpPr>
            <p:cNvPr id="55" name="Shape 55"/>
            <p:cNvSpPr/>
            <p:nvPr/>
          </p:nvSpPr>
          <p:spPr>
            <a:xfrm>
              <a:off x="4086045" y="7628751"/>
              <a:ext cx="2580091" cy="1554272"/>
            </a:xfrm>
            <a:prstGeom prst="rect">
              <a:avLst/>
            </a:prstGeom>
            <a:noFill/>
            <a:ln w="12700" cap="flat">
              <a:noFill/>
              <a:miter lim="400000"/>
            </a:ln>
            <a:effectLst/>
          </p:spPr>
          <p:txBody>
            <a:bodyPr wrap="square" lIns="19050" tIns="19050" rIns="19050" bIns="19050" numCol="1" anchor="ctr">
              <a:spAutoFit/>
            </a:bodyPr>
            <a:lstStyle/>
            <a:p>
              <a:pPr algn="ctr">
                <a:defRPr b="1">
                  <a:latin typeface="Helvetica Neue"/>
                  <a:ea typeface="Helvetica Neue"/>
                  <a:cs typeface="Helvetica Neue"/>
                  <a:sym typeface="Helvetica Neue"/>
                </a:defRPr>
              </a:pPr>
              <a:r>
                <a:rPr sz="1600"/>
                <a:t>Substantive</a:t>
              </a:r>
              <a:endParaRPr sz="1600"/>
            </a:p>
            <a:p>
              <a:pPr algn="ctr">
                <a:defRPr b="1">
                  <a:latin typeface="Helvetica Neue"/>
                  <a:ea typeface="Helvetica Neue"/>
                  <a:cs typeface="Helvetica Neue"/>
                  <a:sym typeface="Helvetica Neue"/>
                </a:defRPr>
              </a:pPr>
              <a:r>
                <a:rPr sz="1600"/>
                <a:t>Expertise</a:t>
              </a:r>
              <a:endParaRPr sz="1600"/>
            </a:p>
            <a:p>
              <a:pPr algn="ctr">
                <a:defRPr b="1">
                  <a:latin typeface="Helvetica Neue"/>
                  <a:ea typeface="Helvetica Neue"/>
                  <a:cs typeface="Helvetica Neue"/>
                  <a:sym typeface="Helvetica Neue"/>
                </a:defRPr>
              </a:pPr>
              <a:r>
                <a:rPr sz="1600"/>
                <a:t>业务</a:t>
              </a:r>
              <a:endParaRPr sz="1600"/>
            </a:p>
          </p:txBody>
        </p:sp>
        <p:sp>
          <p:nvSpPr>
            <p:cNvPr id="56" name="Shape 56"/>
            <p:cNvSpPr/>
            <p:nvPr/>
          </p:nvSpPr>
          <p:spPr>
            <a:xfrm rot="1800000">
              <a:off x="2614984" y="2839995"/>
              <a:ext cx="1720548" cy="922209"/>
            </a:xfrm>
            <a:prstGeom prst="rightArrow">
              <a:avLst>
                <a:gd name="adj1" fmla="val 26584"/>
                <a:gd name="adj2" fmla="val 101122"/>
              </a:avLst>
            </a:prstGeom>
            <a:solidFill>
              <a:srgbClr val="E26A3E"/>
            </a:solidFill>
            <a:ln w="12700" cap="flat">
              <a:noFill/>
              <a:miter lim="400000"/>
            </a:ln>
            <a:effectLst/>
          </p:spPr>
          <p:txBody>
            <a:bodyPr wrap="square" lIns="34289" tIns="34289" rIns="34289" bIns="34289" numCol="1" anchor="ctr">
              <a:noAutofit/>
            </a:bodyPr>
            <a:lstStyle/>
            <a:p>
              <a:pPr>
                <a:defRPr>
                  <a:latin typeface="+mj-lt"/>
                  <a:ea typeface="+mj-ea"/>
                  <a:cs typeface="+mj-cs"/>
                  <a:sym typeface="Lucida Grande"/>
                </a:defRPr>
              </a:pPr>
              <a:endParaRPr sz="1600"/>
            </a:p>
          </p:txBody>
        </p:sp>
        <p:sp>
          <p:nvSpPr>
            <p:cNvPr id="57" name="Shape 57"/>
            <p:cNvSpPr/>
            <p:nvPr/>
          </p:nvSpPr>
          <p:spPr>
            <a:xfrm rot="19800000" flipH="1">
              <a:off x="6218299" y="2934072"/>
              <a:ext cx="1675546" cy="922209"/>
            </a:xfrm>
            <a:prstGeom prst="rightArrow">
              <a:avLst>
                <a:gd name="adj1" fmla="val 26000"/>
                <a:gd name="adj2" fmla="val 101399"/>
              </a:avLst>
            </a:prstGeom>
            <a:solidFill>
              <a:srgbClr val="385A46"/>
            </a:solidFill>
            <a:ln w="12700" cap="flat">
              <a:noFill/>
              <a:miter lim="400000"/>
            </a:ln>
            <a:effectLst/>
          </p:spPr>
          <p:txBody>
            <a:bodyPr wrap="square" lIns="34289" tIns="34289" rIns="34289" bIns="34289" numCol="1" anchor="ctr">
              <a:noAutofit/>
            </a:bodyPr>
            <a:lstStyle/>
            <a:p>
              <a:pPr>
                <a:defRPr>
                  <a:latin typeface="+mj-lt"/>
                  <a:ea typeface="+mj-ea"/>
                  <a:cs typeface="+mj-cs"/>
                  <a:sym typeface="Lucida Grande"/>
                </a:defRPr>
              </a:pPr>
              <a:endParaRPr sz="1600"/>
            </a:p>
          </p:txBody>
        </p:sp>
        <p:sp>
          <p:nvSpPr>
            <p:cNvPr id="58" name="Shape 58"/>
            <p:cNvSpPr/>
            <p:nvPr/>
          </p:nvSpPr>
          <p:spPr>
            <a:xfrm rot="5400000" flipH="1">
              <a:off x="4550160" y="5839185"/>
              <a:ext cx="1651862" cy="889329"/>
            </a:xfrm>
            <a:prstGeom prst="rightArrow">
              <a:avLst>
                <a:gd name="adj1" fmla="val 26000"/>
                <a:gd name="adj2" fmla="val 105148"/>
              </a:avLst>
            </a:prstGeom>
            <a:solidFill>
              <a:srgbClr val="3C3B3B"/>
            </a:solidFill>
            <a:ln w="12700" cap="flat">
              <a:noFill/>
              <a:miter lim="400000"/>
            </a:ln>
            <a:effectLst/>
          </p:spPr>
          <p:txBody>
            <a:bodyPr wrap="square" lIns="34289" tIns="34289" rIns="34289" bIns="34289" numCol="1" anchor="ctr">
              <a:noAutofit/>
            </a:bodyPr>
            <a:lstStyle/>
            <a:p>
              <a:pPr>
                <a:defRPr>
                  <a:latin typeface="+mj-lt"/>
                  <a:ea typeface="+mj-ea"/>
                  <a:cs typeface="+mj-cs"/>
                  <a:sym typeface="Lucida Grande"/>
                </a:defRPr>
              </a:pPr>
              <a:endParaRPr sz="1600"/>
            </a:p>
          </p:txBody>
        </p:sp>
      </p:grpSp>
      <p:sp>
        <p:nvSpPr>
          <p:cNvPr id="60" name="Shape 60"/>
          <p:cNvSpPr/>
          <p:nvPr/>
        </p:nvSpPr>
        <p:spPr>
          <a:xfrm>
            <a:off x="395730" y="4673897"/>
            <a:ext cx="1962077" cy="1577355"/>
          </a:xfrm>
          <a:prstGeom prst="rect">
            <a:avLst/>
          </a:prstGeom>
          <a:ln w="12700">
            <a:miter lim="400000"/>
          </a:ln>
        </p:spPr>
        <p:txBody>
          <a:bodyPr wrap="none" lIns="19050" tIns="19050" rIns="19050" bIns="19050" anchor="ctr">
            <a:spAutoFit/>
          </a:bodyPr>
          <a:lstStyle/>
          <a:p>
            <a:pPr algn="ctr">
              <a:defRPr sz="5000" b="1">
                <a:solidFill>
                  <a:srgbClr val="595959"/>
                </a:solidFill>
                <a:latin typeface="Helvetica Neue"/>
                <a:ea typeface="Helvetica Neue"/>
                <a:cs typeface="Helvetica Neue"/>
                <a:sym typeface="Helvetica Neue"/>
              </a:defRPr>
            </a:pPr>
            <a:r>
              <a:rPr sz="2500"/>
              <a:t>人才跨界</a:t>
            </a:r>
            <a:endParaRPr sz="2500"/>
          </a:p>
          <a:p>
            <a:pPr algn="ctr">
              <a:defRPr sz="5000" b="1">
                <a:solidFill>
                  <a:srgbClr val="595959"/>
                </a:solidFill>
                <a:latin typeface="Helvetica Neue"/>
                <a:ea typeface="Helvetica Neue"/>
                <a:cs typeface="Helvetica Neue"/>
                <a:sym typeface="Helvetica Neue"/>
              </a:defRPr>
            </a:pPr>
            <a:r>
              <a:rPr sz="2500"/>
              <a:t>培养难</a:t>
            </a:r>
            <a:endParaRPr sz="2500"/>
          </a:p>
          <a:p>
            <a:pPr algn="ctr">
              <a:defRPr sz="5000" b="1">
                <a:solidFill>
                  <a:srgbClr val="595959"/>
                </a:solidFill>
                <a:latin typeface="Helvetica Neue"/>
                <a:ea typeface="Helvetica Neue"/>
                <a:cs typeface="Helvetica Neue"/>
                <a:sym typeface="Helvetica Neue"/>
              </a:defRPr>
            </a:pPr>
            <a:r>
              <a:rPr sz="2500"/>
              <a:t>协作多</a:t>
            </a:r>
            <a:endParaRPr sz="2500"/>
          </a:p>
          <a:p>
            <a:pPr algn="ctr">
              <a:defRPr sz="5000" b="1">
                <a:solidFill>
                  <a:srgbClr val="595959"/>
                </a:solidFill>
                <a:latin typeface="Helvetica Neue"/>
                <a:ea typeface="Helvetica Neue"/>
                <a:cs typeface="Helvetica Neue"/>
                <a:sym typeface="Helvetica Neue"/>
              </a:defRPr>
            </a:pPr>
            <a:r>
              <a:rPr sz="2500"/>
              <a:t>团队更加重要</a:t>
            </a:r>
            <a:endParaRPr sz="2500"/>
          </a:p>
        </p:txBody>
      </p:sp>
      <p:sp>
        <p:nvSpPr>
          <p:cNvPr id="61" name="Shape 61"/>
          <p:cNvSpPr/>
          <p:nvPr/>
        </p:nvSpPr>
        <p:spPr>
          <a:xfrm>
            <a:off x="7978519" y="2516344"/>
            <a:ext cx="3999364" cy="1538883"/>
          </a:xfrm>
          <a:prstGeom prst="rect">
            <a:avLst/>
          </a:prstGeom>
          <a:ln w="12700">
            <a:miter lim="400000"/>
          </a:ln>
        </p:spPr>
        <p:txBody>
          <a:bodyPr lIns="19050" tIns="19050" rIns="19050" bIns="19050" anchor="ctr">
            <a:spAutoFit/>
          </a:bodyPr>
          <a:lstStyle/>
          <a:p>
            <a:pPr defTabSz="321310">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000"/>
              <a:t>一般人听到顶级一般会想，团队里有一个非常厉害的科学家，但我觉得顶级是整个团队的配合天衣无缝，像一个篮球队。</a:t>
            </a:r>
            <a:endParaRPr sz="2000"/>
          </a:p>
          <a:p>
            <a:pPr defTabSz="321310">
              <a:defRPr sz="35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1750"/>
          </a:p>
        </p:txBody>
      </p:sp>
      <p:sp>
        <p:nvSpPr>
          <p:cNvPr id="62" name="Shape 62"/>
          <p:cNvSpPr/>
          <p:nvPr/>
        </p:nvSpPr>
        <p:spPr>
          <a:xfrm>
            <a:off x="7370583" y="1719880"/>
            <a:ext cx="515098" cy="1188359"/>
          </a:xfrm>
          <a:prstGeom prst="rect">
            <a:avLst/>
          </a:prstGeom>
          <a:ln w="12700">
            <a:miter lim="400000"/>
          </a:ln>
        </p:spPr>
        <p:txBody>
          <a:bodyPr wrap="none" lIns="16933" tIns="16933" rIns="16933" bIns="16933" anchor="ctr">
            <a:spAutoFit/>
          </a:bodyPr>
          <a:lstStyle>
            <a:lvl1pPr algn="ctr">
              <a:defRPr sz="15000" b="1">
                <a:solidFill>
                  <a:srgbClr val="5E5E5E"/>
                </a:solidFill>
                <a:latin typeface="Arial" panose="020B0604020202020204"/>
                <a:ea typeface="Arial" panose="020B0604020202020204"/>
                <a:cs typeface="Arial" panose="020B0604020202020204"/>
                <a:sym typeface="Arial" panose="020B0604020202020204"/>
              </a:defRPr>
            </a:lvl1pPr>
          </a:lstStyle>
          <a:p>
            <a:r>
              <a:rPr sz="7500"/>
              <a:t>“</a:t>
            </a:r>
            <a:endParaRPr sz="7500"/>
          </a:p>
        </p:txBody>
      </p:sp>
      <p:sp>
        <p:nvSpPr>
          <p:cNvPr id="63" name="Shape 63"/>
          <p:cNvSpPr/>
          <p:nvPr/>
        </p:nvSpPr>
        <p:spPr>
          <a:xfrm>
            <a:off x="11545061" y="3295782"/>
            <a:ext cx="519373" cy="1192634"/>
          </a:xfrm>
          <a:prstGeom prst="rect">
            <a:avLst/>
          </a:prstGeom>
          <a:ln w="12700">
            <a:miter lim="400000"/>
          </a:ln>
        </p:spPr>
        <p:txBody>
          <a:bodyPr wrap="none" lIns="19050" tIns="19050" rIns="19050" bIns="19050" anchor="ctr">
            <a:spAutoFit/>
          </a:bodyPr>
          <a:lstStyle>
            <a:lvl1pPr algn="ctr">
              <a:defRPr sz="15000" b="1">
                <a:solidFill>
                  <a:srgbClr val="5E5E5E"/>
                </a:solidFill>
                <a:latin typeface="Arial" panose="020B0604020202020204"/>
                <a:ea typeface="Arial" panose="020B0604020202020204"/>
                <a:cs typeface="Arial" panose="020B0604020202020204"/>
                <a:sym typeface="Arial" panose="020B0604020202020204"/>
              </a:defRPr>
            </a:lvl1pPr>
          </a:lstStyle>
          <a:p>
            <a:r>
              <a:rPr sz="7500"/>
              <a:t>”</a:t>
            </a:r>
            <a:endParaRPr sz="7500"/>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descr="Rectangle"/>
          <p:cNvSpPr/>
          <p:nvPr/>
        </p:nvSpPr>
        <p:spPr>
          <a:xfrm>
            <a:off x="-299124" y="3942564"/>
            <a:ext cx="7472140" cy="2239428"/>
          </a:xfrm>
          <a:prstGeom prst="rect">
            <a:avLst/>
          </a:prstGeom>
          <a:solidFill>
            <a:srgbClr val="E3E3E3"/>
          </a:solidFill>
          <a:ln w="12700">
            <a:miter lim="400000"/>
          </a:ln>
        </p:spPr>
        <p:txBody>
          <a:bodyPr lIns="60273" tIns="60273" rIns="60273" bIns="60273" anchor="ctr"/>
          <a:lstStyle/>
          <a:p>
            <a:pPr defTabSz="1355725">
              <a:defRPr sz="5000">
                <a:solidFill>
                  <a:srgbClr val="CACACA"/>
                </a:solidFill>
                <a:latin typeface="Calibri" panose="020F0502020204030204"/>
                <a:ea typeface="Calibri" panose="020F0502020204030204"/>
                <a:cs typeface="Calibri" panose="020F0502020204030204"/>
                <a:sym typeface="Calibri" panose="020F0502020204030204"/>
              </a:defRPr>
            </a:pPr>
            <a:endParaRPr sz="2500"/>
          </a:p>
        </p:txBody>
      </p:sp>
      <p:sp>
        <p:nvSpPr>
          <p:cNvPr id="66" name="Shape 66"/>
          <p:cNvSpPr/>
          <p:nvPr/>
        </p:nvSpPr>
        <p:spPr>
          <a:xfrm>
            <a:off x="96910" y="4167930"/>
            <a:ext cx="7050751" cy="1892633"/>
          </a:xfrm>
          <a:prstGeom prst="rect">
            <a:avLst/>
          </a:prstGeom>
          <a:ln w="12700">
            <a:miter lim="400000"/>
          </a:ln>
        </p:spPr>
        <p:txBody>
          <a:bodyPr lIns="23812" tIns="23812" rIns="23812" bIns="23812" anchor="ctr">
            <a:spAutoFit/>
          </a:bodyPr>
          <a:lstStyle/>
          <a:p>
            <a:pPr defTabSz="642620">
              <a:lnSpc>
                <a:spcPct val="140000"/>
              </a:lnSpc>
              <a:defRPr sz="4400"/>
            </a:pPr>
            <a:r>
              <a:rPr sz="2200"/>
              <a:t>数据团队：通过数据采集、数据存储、数据处理、数据分析和数据洞察等步骤，利用数据科学来为组织提供辅助决策、 效率提升和流程简化等服务的机构。需站在战略高度，为公司今后的数据资源布局和数据人才布局。</a:t>
            </a:r>
            <a:endParaRPr sz="2200"/>
          </a:p>
        </p:txBody>
      </p:sp>
      <p:sp>
        <p:nvSpPr>
          <p:cNvPr id="67" name="Shape 67"/>
          <p:cNvSpPr/>
          <p:nvPr/>
        </p:nvSpPr>
        <p:spPr>
          <a:xfrm>
            <a:off x="279993" y="1733156"/>
            <a:ext cx="2580557" cy="892970"/>
          </a:xfrm>
          <a:prstGeom prst="rect">
            <a:avLst/>
          </a:prstGeom>
          <a:solidFill>
            <a:srgbClr val="535353"/>
          </a:solidFill>
          <a:ln w="12700">
            <a:miter lim="400000"/>
          </a:ln>
        </p:spPr>
        <p:txBody>
          <a:bodyPr lIns="34289" tIns="34289" rIns="34289" bIns="34289" anchor="ctr"/>
          <a:lstStyle/>
          <a:p>
            <a:pPr>
              <a:defRPr>
                <a:latin typeface="+mj-lt"/>
                <a:ea typeface="+mj-ea"/>
                <a:cs typeface="+mj-cs"/>
                <a:sym typeface="Lucida Grande"/>
              </a:defRPr>
            </a:pPr>
            <a:endParaRPr sz="1600"/>
          </a:p>
        </p:txBody>
      </p:sp>
      <p:sp>
        <p:nvSpPr>
          <p:cNvPr id="68" name="Shape 68"/>
          <p:cNvSpPr/>
          <p:nvPr/>
        </p:nvSpPr>
        <p:spPr>
          <a:xfrm>
            <a:off x="405047" y="1780718"/>
            <a:ext cx="2346796" cy="797847"/>
          </a:xfrm>
          <a:prstGeom prst="rect">
            <a:avLst/>
          </a:prstGeom>
          <a:ln w="12700">
            <a:miter lim="400000"/>
          </a:ln>
        </p:spPr>
        <p:txBody>
          <a:bodyPr wrap="none" lIns="19050" tIns="19050" rIns="19050" bIns="19050" anchor="ctr">
            <a:spAutoFit/>
          </a:bodyPr>
          <a:lstStyle>
            <a:lvl1pPr>
              <a:lnSpc>
                <a:spcPct val="120000"/>
              </a:lnSpc>
              <a:defRPr sz="9000" b="1">
                <a:solidFill>
                  <a:srgbClr val="FFFFFF"/>
                </a:solidFill>
                <a:latin typeface="Helvetica Neue"/>
                <a:ea typeface="Helvetica Neue"/>
                <a:cs typeface="Helvetica Neue"/>
                <a:sym typeface="Helvetica Neue"/>
              </a:defRPr>
            </a:lvl1pPr>
          </a:lstStyle>
          <a:p>
            <a:r>
              <a:rPr sz="4500"/>
              <a:t>数据团队</a:t>
            </a:r>
            <a:endParaRPr sz="4500"/>
          </a:p>
        </p:txBody>
      </p:sp>
      <p:sp>
        <p:nvSpPr>
          <p:cNvPr id="69" name="Shape 69"/>
          <p:cNvSpPr/>
          <p:nvPr/>
        </p:nvSpPr>
        <p:spPr>
          <a:xfrm>
            <a:off x="4230425" y="820628"/>
            <a:ext cx="1971693" cy="432810"/>
          </a:xfrm>
          <a:prstGeom prst="rect">
            <a:avLst/>
          </a:prstGeom>
          <a:ln w="12700">
            <a:miter lim="400000"/>
          </a:ln>
        </p:spPr>
        <p:txBody>
          <a:bodyPr wrap="none" lIns="23812" tIns="23812" rIns="23812" bIns="23812" anchor="ctr">
            <a:spAutoFit/>
          </a:bodyPr>
          <a:lstStyle>
            <a:lvl1pPr defTabSz="1285875">
              <a:defRPr sz="50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500"/>
              <a:t>数据科学家？</a:t>
            </a:r>
            <a:endParaRPr sz="2500"/>
          </a:p>
        </p:txBody>
      </p:sp>
      <p:sp>
        <p:nvSpPr>
          <p:cNvPr id="70" name="Shape 70"/>
          <p:cNvSpPr/>
          <p:nvPr/>
        </p:nvSpPr>
        <p:spPr>
          <a:xfrm>
            <a:off x="4220679" y="1963236"/>
            <a:ext cx="2292293" cy="432810"/>
          </a:xfrm>
          <a:prstGeom prst="rect">
            <a:avLst/>
          </a:prstGeom>
          <a:ln w="12700">
            <a:miter lim="400000"/>
          </a:ln>
        </p:spPr>
        <p:txBody>
          <a:bodyPr wrap="none" lIns="23812" tIns="23812" rIns="23812" bIns="23812" anchor="ctr">
            <a:spAutoFit/>
          </a:bodyPr>
          <a:lstStyle>
            <a:lvl1pPr defTabSz="1285875">
              <a:defRPr sz="50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500"/>
              <a:t>数据产品经理？</a:t>
            </a:r>
            <a:endParaRPr sz="2500"/>
          </a:p>
        </p:txBody>
      </p:sp>
      <p:sp>
        <p:nvSpPr>
          <p:cNvPr id="71" name="Shape 71"/>
          <p:cNvSpPr/>
          <p:nvPr/>
        </p:nvSpPr>
        <p:spPr>
          <a:xfrm>
            <a:off x="4381413" y="3068235"/>
            <a:ext cx="1971693" cy="432810"/>
          </a:xfrm>
          <a:prstGeom prst="rect">
            <a:avLst/>
          </a:prstGeom>
          <a:ln w="12700">
            <a:miter lim="400000"/>
          </a:ln>
        </p:spPr>
        <p:txBody>
          <a:bodyPr wrap="none" lIns="23812" tIns="23812" rIns="23812" bIns="23812" anchor="ctr">
            <a:spAutoFit/>
          </a:bodyPr>
          <a:lstStyle>
            <a:lvl1pPr defTabSz="1285875">
              <a:defRPr sz="50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500"/>
              <a:t>数据工程师？</a:t>
            </a:r>
            <a:endParaRPr sz="2500"/>
          </a:p>
        </p:txBody>
      </p:sp>
      <p:grpSp>
        <p:nvGrpSpPr>
          <p:cNvPr id="74" name="Group 74"/>
          <p:cNvGrpSpPr/>
          <p:nvPr/>
        </p:nvGrpSpPr>
        <p:grpSpPr>
          <a:xfrm>
            <a:off x="3489756" y="1775087"/>
            <a:ext cx="382953" cy="727380"/>
            <a:chOff x="0" y="0"/>
            <a:chExt cx="765903" cy="1454758"/>
          </a:xfrm>
        </p:grpSpPr>
        <p:sp>
          <p:nvSpPr>
            <p:cNvPr id="72" name="Shape 72" descr="Freeform 141"/>
            <p:cNvSpPr/>
            <p:nvPr/>
          </p:nvSpPr>
          <p:spPr>
            <a:xfrm>
              <a:off x="0" y="0"/>
              <a:ext cx="581750" cy="1454759"/>
            </a:xfrm>
            <a:custGeom>
              <a:avLst/>
              <a:gdLst/>
              <a:ahLst/>
              <a:cxnLst>
                <a:cxn ang="0">
                  <a:pos x="wd2" y="hd2"/>
                </a:cxn>
                <a:cxn ang="5400000">
                  <a:pos x="wd2" y="hd2"/>
                </a:cxn>
                <a:cxn ang="10800000">
                  <a:pos x="wd2" y="hd2"/>
                </a:cxn>
                <a:cxn ang="16200000">
                  <a:pos x="wd2" y="hd2"/>
                </a:cxn>
              </a:cxnLst>
              <a:rect l="0" t="0" r="r" b="b"/>
              <a:pathLst>
                <a:path w="21600" h="21572" extrusionOk="0">
                  <a:moveTo>
                    <a:pt x="20197" y="1884"/>
                  </a:moveTo>
                  <a:cubicBezTo>
                    <a:pt x="20197" y="1884"/>
                    <a:pt x="20197" y="1772"/>
                    <a:pt x="20197" y="1772"/>
                  </a:cubicBezTo>
                  <a:cubicBezTo>
                    <a:pt x="20197" y="1772"/>
                    <a:pt x="19917" y="1659"/>
                    <a:pt x="19917" y="1659"/>
                  </a:cubicBezTo>
                  <a:cubicBezTo>
                    <a:pt x="10940" y="84"/>
                    <a:pt x="10940" y="84"/>
                    <a:pt x="10940" y="84"/>
                  </a:cubicBezTo>
                  <a:cubicBezTo>
                    <a:pt x="10940" y="-28"/>
                    <a:pt x="10660" y="-28"/>
                    <a:pt x="10660" y="84"/>
                  </a:cubicBezTo>
                  <a:cubicBezTo>
                    <a:pt x="1683" y="1659"/>
                    <a:pt x="1683" y="1659"/>
                    <a:pt x="1683" y="1659"/>
                  </a:cubicBezTo>
                  <a:cubicBezTo>
                    <a:pt x="1683" y="1659"/>
                    <a:pt x="1683" y="1772"/>
                    <a:pt x="1683" y="1772"/>
                  </a:cubicBezTo>
                  <a:cubicBezTo>
                    <a:pt x="1403" y="1772"/>
                    <a:pt x="1683" y="1884"/>
                    <a:pt x="1683" y="1884"/>
                  </a:cubicBezTo>
                  <a:cubicBezTo>
                    <a:pt x="6732" y="5147"/>
                    <a:pt x="6732" y="5147"/>
                    <a:pt x="6732" y="5147"/>
                  </a:cubicBezTo>
                  <a:cubicBezTo>
                    <a:pt x="0" y="15610"/>
                    <a:pt x="0" y="15610"/>
                    <a:pt x="0" y="15610"/>
                  </a:cubicBezTo>
                  <a:cubicBezTo>
                    <a:pt x="0" y="15610"/>
                    <a:pt x="0" y="15610"/>
                    <a:pt x="0" y="15610"/>
                  </a:cubicBezTo>
                  <a:cubicBezTo>
                    <a:pt x="10660" y="21572"/>
                    <a:pt x="10660" y="21572"/>
                    <a:pt x="10660" y="21572"/>
                  </a:cubicBezTo>
                  <a:cubicBezTo>
                    <a:pt x="10660" y="21572"/>
                    <a:pt x="10660" y="21572"/>
                    <a:pt x="10940" y="21572"/>
                  </a:cubicBezTo>
                  <a:cubicBezTo>
                    <a:pt x="10940" y="21572"/>
                    <a:pt x="10940" y="21572"/>
                    <a:pt x="10940" y="21572"/>
                  </a:cubicBezTo>
                  <a:cubicBezTo>
                    <a:pt x="21600" y="15610"/>
                    <a:pt x="21600" y="15610"/>
                    <a:pt x="21600" y="15610"/>
                  </a:cubicBezTo>
                  <a:cubicBezTo>
                    <a:pt x="21600" y="15610"/>
                    <a:pt x="21600" y="15610"/>
                    <a:pt x="21600" y="15610"/>
                  </a:cubicBezTo>
                  <a:cubicBezTo>
                    <a:pt x="14868" y="5147"/>
                    <a:pt x="14868" y="5147"/>
                    <a:pt x="14868" y="5147"/>
                  </a:cubicBezTo>
                  <a:lnTo>
                    <a:pt x="20197" y="1884"/>
                  </a:ln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73" name="Shape 73" descr="Freeform 142"/>
            <p:cNvSpPr/>
            <p:nvPr/>
          </p:nvSpPr>
          <p:spPr>
            <a:xfrm>
              <a:off x="485491" y="370644"/>
              <a:ext cx="280413" cy="414396"/>
            </a:xfrm>
            <a:custGeom>
              <a:avLst/>
              <a:gdLst/>
              <a:ahLst/>
              <a:cxnLst>
                <a:cxn ang="0">
                  <a:pos x="wd2" y="hd2"/>
                </a:cxn>
                <a:cxn ang="5400000">
                  <a:pos x="wd2" y="hd2"/>
                </a:cxn>
                <a:cxn ang="10800000">
                  <a:pos x="wd2" y="hd2"/>
                </a:cxn>
                <a:cxn ang="16200000">
                  <a:pos x="wd2" y="hd2"/>
                </a:cxn>
              </a:cxnLst>
              <a:rect l="0" t="0" r="r" b="b"/>
              <a:pathLst>
                <a:path w="21600" h="21600" extrusionOk="0">
                  <a:moveTo>
                    <a:pt x="21600" y="14138"/>
                  </a:moveTo>
                  <a:cubicBezTo>
                    <a:pt x="1168" y="0"/>
                    <a:pt x="1168" y="0"/>
                    <a:pt x="1168" y="0"/>
                  </a:cubicBezTo>
                  <a:cubicBezTo>
                    <a:pt x="584" y="0"/>
                    <a:pt x="584" y="0"/>
                    <a:pt x="0" y="0"/>
                  </a:cubicBezTo>
                  <a:cubicBezTo>
                    <a:pt x="0" y="0"/>
                    <a:pt x="0" y="393"/>
                    <a:pt x="0" y="393"/>
                  </a:cubicBezTo>
                  <a:cubicBezTo>
                    <a:pt x="10508" y="21207"/>
                    <a:pt x="10508" y="21207"/>
                    <a:pt x="10508" y="21207"/>
                  </a:cubicBezTo>
                  <a:cubicBezTo>
                    <a:pt x="10508" y="21207"/>
                    <a:pt x="10508" y="21600"/>
                    <a:pt x="10508" y="21600"/>
                  </a:cubicBezTo>
                  <a:cubicBezTo>
                    <a:pt x="21016" y="21600"/>
                    <a:pt x="21016" y="21600"/>
                    <a:pt x="21016" y="21600"/>
                  </a:cubicBezTo>
                  <a:cubicBezTo>
                    <a:pt x="21600" y="21600"/>
                    <a:pt x="21600" y="21207"/>
                    <a:pt x="21600" y="21207"/>
                  </a:cubicBezTo>
                  <a:cubicBezTo>
                    <a:pt x="21600" y="14138"/>
                    <a:pt x="21600" y="14138"/>
                    <a:pt x="21600" y="14138"/>
                  </a:cubicBezTo>
                  <a:cubicBezTo>
                    <a:pt x="21600" y="14138"/>
                    <a:pt x="21600" y="14138"/>
                    <a:pt x="21600" y="14138"/>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grpSp>
      <p:grpSp>
        <p:nvGrpSpPr>
          <p:cNvPr id="84" name="Group 84"/>
          <p:cNvGrpSpPr/>
          <p:nvPr/>
        </p:nvGrpSpPr>
        <p:grpSpPr>
          <a:xfrm>
            <a:off x="3262354" y="676008"/>
            <a:ext cx="719863" cy="722049"/>
            <a:chOff x="0" y="0"/>
            <a:chExt cx="1439723" cy="1444097"/>
          </a:xfrm>
        </p:grpSpPr>
        <p:sp>
          <p:nvSpPr>
            <p:cNvPr id="75" name="Shape 75" descr="Freeform 105"/>
            <p:cNvSpPr/>
            <p:nvPr/>
          </p:nvSpPr>
          <p:spPr>
            <a:xfrm>
              <a:off x="690567" y="0"/>
              <a:ext cx="54410" cy="209290"/>
            </a:xfrm>
            <a:custGeom>
              <a:avLst/>
              <a:gdLst/>
              <a:ahLst/>
              <a:cxnLst>
                <a:cxn ang="0">
                  <a:pos x="wd2" y="hd2"/>
                </a:cxn>
                <a:cxn ang="5400000">
                  <a:pos x="wd2" y="hd2"/>
                </a:cxn>
                <a:cxn ang="10800000">
                  <a:pos x="wd2" y="hd2"/>
                </a:cxn>
                <a:cxn ang="16200000">
                  <a:pos x="wd2" y="hd2"/>
                </a:cxn>
              </a:cxnLst>
              <a:rect l="0" t="0" r="r" b="b"/>
              <a:pathLst>
                <a:path w="21600" h="21600" extrusionOk="0">
                  <a:moveTo>
                    <a:pt x="12343" y="21600"/>
                  </a:moveTo>
                  <a:cubicBezTo>
                    <a:pt x="18514" y="21600"/>
                    <a:pt x="21600" y="20057"/>
                    <a:pt x="21600" y="18514"/>
                  </a:cubicBezTo>
                  <a:cubicBezTo>
                    <a:pt x="21600" y="3086"/>
                    <a:pt x="21600" y="3086"/>
                    <a:pt x="21600" y="3086"/>
                  </a:cubicBezTo>
                  <a:cubicBezTo>
                    <a:pt x="21600" y="1543"/>
                    <a:pt x="18514" y="0"/>
                    <a:pt x="12343" y="0"/>
                  </a:cubicBezTo>
                  <a:cubicBezTo>
                    <a:pt x="3086" y="0"/>
                    <a:pt x="0" y="1543"/>
                    <a:pt x="0" y="3086"/>
                  </a:cubicBezTo>
                  <a:cubicBezTo>
                    <a:pt x="0" y="18514"/>
                    <a:pt x="0" y="18514"/>
                    <a:pt x="0" y="18514"/>
                  </a:cubicBezTo>
                  <a:cubicBezTo>
                    <a:pt x="0" y="20057"/>
                    <a:pt x="3086" y="21600"/>
                    <a:pt x="12343" y="21600"/>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grpSp>
          <p:nvGrpSpPr>
            <p:cNvPr id="83" name="Group 83"/>
            <p:cNvGrpSpPr/>
            <p:nvPr/>
          </p:nvGrpSpPr>
          <p:grpSpPr>
            <a:xfrm>
              <a:off x="-1" y="192090"/>
              <a:ext cx="1439725" cy="1252008"/>
              <a:chOff x="0" y="0"/>
              <a:chExt cx="1439723" cy="1252006"/>
            </a:xfrm>
          </p:grpSpPr>
          <p:sp>
            <p:nvSpPr>
              <p:cNvPr id="76" name="Shape 76" descr="Freeform 103"/>
              <p:cNvSpPr/>
              <p:nvPr/>
            </p:nvSpPr>
            <p:spPr>
              <a:xfrm>
                <a:off x="594302" y="1109692"/>
                <a:ext cx="238561" cy="58602"/>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2700" y="0"/>
                      <a:pt x="2700" y="0"/>
                      <a:pt x="2700" y="0"/>
                    </a:cubicBezTo>
                    <a:cubicBezTo>
                      <a:pt x="1350" y="0"/>
                      <a:pt x="0" y="5400"/>
                      <a:pt x="0" y="10800"/>
                    </a:cubicBezTo>
                    <a:cubicBezTo>
                      <a:pt x="0" y="16200"/>
                      <a:pt x="1350" y="21600"/>
                      <a:pt x="2700" y="21600"/>
                    </a:cubicBezTo>
                    <a:cubicBezTo>
                      <a:pt x="18900" y="21600"/>
                      <a:pt x="18900" y="21600"/>
                      <a:pt x="18900" y="21600"/>
                    </a:cubicBezTo>
                    <a:cubicBezTo>
                      <a:pt x="20250" y="21600"/>
                      <a:pt x="21600" y="16200"/>
                      <a:pt x="21600" y="10800"/>
                    </a:cubicBezTo>
                    <a:cubicBezTo>
                      <a:pt x="21600" y="5400"/>
                      <a:pt x="20250" y="0"/>
                      <a:pt x="18900" y="0"/>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77" name="Shape 77" descr="Freeform 104"/>
              <p:cNvSpPr/>
              <p:nvPr/>
            </p:nvSpPr>
            <p:spPr>
              <a:xfrm>
                <a:off x="594302" y="1197589"/>
                <a:ext cx="238561" cy="54418"/>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cubicBezTo>
                      <a:pt x="2700" y="0"/>
                      <a:pt x="2700" y="0"/>
                      <a:pt x="2700" y="0"/>
                    </a:cubicBezTo>
                    <a:cubicBezTo>
                      <a:pt x="1350" y="0"/>
                      <a:pt x="0" y="3086"/>
                      <a:pt x="0" y="12343"/>
                    </a:cubicBezTo>
                    <a:cubicBezTo>
                      <a:pt x="0" y="18514"/>
                      <a:pt x="1350" y="21600"/>
                      <a:pt x="2700" y="21600"/>
                    </a:cubicBezTo>
                    <a:cubicBezTo>
                      <a:pt x="18900" y="21600"/>
                      <a:pt x="18900" y="21600"/>
                      <a:pt x="18900" y="21600"/>
                    </a:cubicBezTo>
                    <a:cubicBezTo>
                      <a:pt x="20250" y="21600"/>
                      <a:pt x="21600" y="18514"/>
                      <a:pt x="21600" y="12343"/>
                    </a:cubicBezTo>
                    <a:cubicBezTo>
                      <a:pt x="21600" y="3086"/>
                      <a:pt x="20250" y="0"/>
                      <a:pt x="18900" y="0"/>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78" name="Shape 78" descr="Freeform 106"/>
              <p:cNvSpPr/>
              <p:nvPr/>
            </p:nvSpPr>
            <p:spPr>
              <a:xfrm>
                <a:off x="215569" y="0"/>
                <a:ext cx="161559" cy="167888"/>
              </a:xfrm>
              <a:custGeom>
                <a:avLst/>
                <a:gdLst/>
                <a:ahLst/>
                <a:cxnLst>
                  <a:cxn ang="0">
                    <a:pos x="wd2" y="hd2"/>
                  </a:cxn>
                  <a:cxn ang="5400000">
                    <a:pos x="wd2" y="hd2"/>
                  </a:cxn>
                  <a:cxn ang="10800000">
                    <a:pos x="wd2" y="hd2"/>
                  </a:cxn>
                  <a:cxn ang="16200000">
                    <a:pos x="wd2" y="hd2"/>
                  </a:cxn>
                </a:cxnLst>
                <a:rect l="0" t="0" r="r" b="b"/>
                <a:pathLst>
                  <a:path w="20337" h="21130" extrusionOk="0">
                    <a:moveTo>
                      <a:pt x="17049" y="21130"/>
                    </a:moveTo>
                    <a:cubicBezTo>
                      <a:pt x="17989" y="21130"/>
                      <a:pt x="17989" y="21130"/>
                      <a:pt x="18928" y="20191"/>
                    </a:cubicBezTo>
                    <a:cubicBezTo>
                      <a:pt x="20806" y="19252"/>
                      <a:pt x="20806" y="16434"/>
                      <a:pt x="18928" y="15495"/>
                    </a:cubicBezTo>
                    <a:cubicBezTo>
                      <a:pt x="6719" y="1408"/>
                      <a:pt x="6719" y="1408"/>
                      <a:pt x="6719" y="1408"/>
                    </a:cubicBezTo>
                    <a:cubicBezTo>
                      <a:pt x="4841" y="-470"/>
                      <a:pt x="2963" y="-470"/>
                      <a:pt x="1084" y="1408"/>
                    </a:cubicBezTo>
                    <a:cubicBezTo>
                      <a:pt x="145" y="2347"/>
                      <a:pt x="-794" y="4226"/>
                      <a:pt x="1084" y="6104"/>
                    </a:cubicBezTo>
                    <a:cubicBezTo>
                      <a:pt x="14232" y="20191"/>
                      <a:pt x="14232" y="20191"/>
                      <a:pt x="14232" y="20191"/>
                    </a:cubicBezTo>
                    <a:cubicBezTo>
                      <a:pt x="14232" y="21130"/>
                      <a:pt x="15171" y="21130"/>
                      <a:pt x="17049" y="21130"/>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79" name="Shape 79" descr="Freeform 107"/>
              <p:cNvSpPr/>
              <p:nvPr/>
            </p:nvSpPr>
            <p:spPr>
              <a:xfrm>
                <a:off x="1054226" y="0"/>
                <a:ext cx="164135" cy="167888"/>
              </a:xfrm>
              <a:custGeom>
                <a:avLst/>
                <a:gdLst/>
                <a:ahLst/>
                <a:cxnLst>
                  <a:cxn ang="0">
                    <a:pos x="wd2" y="hd2"/>
                  </a:cxn>
                  <a:cxn ang="5400000">
                    <a:pos x="wd2" y="hd2"/>
                  </a:cxn>
                  <a:cxn ang="10800000">
                    <a:pos x="wd2" y="hd2"/>
                  </a:cxn>
                  <a:cxn ang="16200000">
                    <a:pos x="wd2" y="hd2"/>
                  </a:cxn>
                </a:cxnLst>
                <a:rect l="0" t="0" r="r" b="b"/>
                <a:pathLst>
                  <a:path w="20661" h="21130" extrusionOk="0">
                    <a:moveTo>
                      <a:pt x="13617" y="1408"/>
                    </a:moveTo>
                    <a:cubicBezTo>
                      <a:pt x="1408" y="15495"/>
                      <a:pt x="1408" y="15495"/>
                      <a:pt x="1408" y="15495"/>
                    </a:cubicBezTo>
                    <a:cubicBezTo>
                      <a:pt x="-470" y="16434"/>
                      <a:pt x="-470" y="19252"/>
                      <a:pt x="1408" y="20191"/>
                    </a:cubicBezTo>
                    <a:cubicBezTo>
                      <a:pt x="2347" y="21130"/>
                      <a:pt x="3287" y="21130"/>
                      <a:pt x="4226" y="21130"/>
                    </a:cubicBezTo>
                    <a:cubicBezTo>
                      <a:pt x="5165" y="21130"/>
                      <a:pt x="6104" y="21130"/>
                      <a:pt x="6104" y="20191"/>
                    </a:cubicBezTo>
                    <a:cubicBezTo>
                      <a:pt x="19252" y="6104"/>
                      <a:pt x="19252" y="6104"/>
                      <a:pt x="19252" y="6104"/>
                    </a:cubicBezTo>
                    <a:cubicBezTo>
                      <a:pt x="21130" y="4226"/>
                      <a:pt x="21130" y="2347"/>
                      <a:pt x="19252" y="1408"/>
                    </a:cubicBezTo>
                    <a:cubicBezTo>
                      <a:pt x="17373" y="-470"/>
                      <a:pt x="15495" y="-470"/>
                      <a:pt x="13617" y="1408"/>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80" name="Shape 80" descr="Freeform 108"/>
              <p:cNvSpPr/>
              <p:nvPr/>
            </p:nvSpPr>
            <p:spPr>
              <a:xfrm>
                <a:off x="0" y="439965"/>
                <a:ext cx="209264" cy="58602"/>
              </a:xfrm>
              <a:custGeom>
                <a:avLst/>
                <a:gdLst/>
                <a:ahLst/>
                <a:cxnLst>
                  <a:cxn ang="0">
                    <a:pos x="wd2" y="hd2"/>
                  </a:cxn>
                  <a:cxn ang="5400000">
                    <a:pos x="wd2" y="hd2"/>
                  </a:cxn>
                  <a:cxn ang="10800000">
                    <a:pos x="wd2" y="hd2"/>
                  </a:cxn>
                  <a:cxn ang="16200000">
                    <a:pos x="wd2" y="hd2"/>
                  </a:cxn>
                </a:cxnLst>
                <a:rect l="0" t="0" r="r" b="b"/>
                <a:pathLst>
                  <a:path w="21600" h="21600" extrusionOk="0">
                    <a:moveTo>
                      <a:pt x="18514" y="0"/>
                    </a:moveTo>
                    <a:cubicBezTo>
                      <a:pt x="2314" y="0"/>
                      <a:pt x="2314" y="0"/>
                      <a:pt x="2314" y="0"/>
                    </a:cubicBezTo>
                    <a:cubicBezTo>
                      <a:pt x="771" y="0"/>
                      <a:pt x="0" y="5400"/>
                      <a:pt x="0" y="10800"/>
                    </a:cubicBezTo>
                    <a:cubicBezTo>
                      <a:pt x="0" y="16200"/>
                      <a:pt x="771" y="21600"/>
                      <a:pt x="2314" y="21600"/>
                    </a:cubicBezTo>
                    <a:cubicBezTo>
                      <a:pt x="18514" y="21600"/>
                      <a:pt x="18514" y="21600"/>
                      <a:pt x="18514" y="21600"/>
                    </a:cubicBezTo>
                    <a:cubicBezTo>
                      <a:pt x="20057" y="21600"/>
                      <a:pt x="21600" y="16200"/>
                      <a:pt x="21600" y="10800"/>
                    </a:cubicBezTo>
                    <a:cubicBezTo>
                      <a:pt x="21600" y="5400"/>
                      <a:pt x="20057" y="0"/>
                      <a:pt x="18514" y="0"/>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81" name="Shape 81" descr="Freeform 109"/>
              <p:cNvSpPr/>
              <p:nvPr/>
            </p:nvSpPr>
            <p:spPr>
              <a:xfrm>
                <a:off x="1222091" y="439965"/>
                <a:ext cx="217633" cy="58602"/>
              </a:xfrm>
              <a:custGeom>
                <a:avLst/>
                <a:gdLst/>
                <a:ahLst/>
                <a:cxnLst>
                  <a:cxn ang="0">
                    <a:pos x="wd2" y="hd2"/>
                  </a:cxn>
                  <a:cxn ang="5400000">
                    <a:pos x="wd2" y="hd2"/>
                  </a:cxn>
                  <a:cxn ang="10800000">
                    <a:pos x="wd2" y="hd2"/>
                  </a:cxn>
                  <a:cxn ang="16200000">
                    <a:pos x="wd2" y="hd2"/>
                  </a:cxn>
                </a:cxnLst>
                <a:rect l="0" t="0" r="r" b="b"/>
                <a:pathLst>
                  <a:path w="21600" h="21600" extrusionOk="0">
                    <a:moveTo>
                      <a:pt x="18621" y="0"/>
                    </a:moveTo>
                    <a:cubicBezTo>
                      <a:pt x="2979" y="0"/>
                      <a:pt x="2979" y="0"/>
                      <a:pt x="2979" y="0"/>
                    </a:cubicBezTo>
                    <a:cubicBezTo>
                      <a:pt x="1490" y="0"/>
                      <a:pt x="0" y="5400"/>
                      <a:pt x="0" y="10800"/>
                    </a:cubicBezTo>
                    <a:cubicBezTo>
                      <a:pt x="0" y="16200"/>
                      <a:pt x="1490" y="21600"/>
                      <a:pt x="2979" y="21600"/>
                    </a:cubicBezTo>
                    <a:cubicBezTo>
                      <a:pt x="18621" y="21600"/>
                      <a:pt x="18621" y="21600"/>
                      <a:pt x="18621" y="21600"/>
                    </a:cubicBezTo>
                    <a:cubicBezTo>
                      <a:pt x="20110" y="21600"/>
                      <a:pt x="21600" y="16200"/>
                      <a:pt x="21600" y="10800"/>
                    </a:cubicBezTo>
                    <a:cubicBezTo>
                      <a:pt x="21600" y="5400"/>
                      <a:pt x="20110" y="0"/>
                      <a:pt x="18621" y="0"/>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82" name="Shape 82" descr="Freeform 110"/>
              <p:cNvSpPr/>
              <p:nvPr/>
            </p:nvSpPr>
            <p:spPr>
              <a:xfrm>
                <a:off x="313889" y="79984"/>
                <a:ext cx="803567" cy="958549"/>
              </a:xfrm>
              <a:custGeom>
                <a:avLst/>
                <a:gdLst/>
                <a:ahLst/>
                <a:cxnLst>
                  <a:cxn ang="0">
                    <a:pos x="wd2" y="hd2"/>
                  </a:cxn>
                  <a:cxn ang="5400000">
                    <a:pos x="wd2" y="hd2"/>
                  </a:cxn>
                  <a:cxn ang="10800000">
                    <a:pos x="wd2" y="hd2"/>
                  </a:cxn>
                  <a:cxn ang="16200000">
                    <a:pos x="wd2" y="hd2"/>
                  </a:cxn>
                </a:cxnLst>
                <a:rect l="0" t="0" r="r" b="b"/>
                <a:pathLst>
                  <a:path w="21600" h="21600" extrusionOk="0">
                    <a:moveTo>
                      <a:pt x="10901" y="0"/>
                    </a:moveTo>
                    <a:cubicBezTo>
                      <a:pt x="4845" y="0"/>
                      <a:pt x="0" y="3881"/>
                      <a:pt x="0" y="8775"/>
                    </a:cubicBezTo>
                    <a:cubicBezTo>
                      <a:pt x="0" y="11981"/>
                      <a:pt x="2221" y="15019"/>
                      <a:pt x="5652" y="16538"/>
                    </a:cubicBezTo>
                    <a:cubicBezTo>
                      <a:pt x="7873" y="21600"/>
                      <a:pt x="7873" y="21600"/>
                      <a:pt x="7873" y="21600"/>
                    </a:cubicBezTo>
                    <a:cubicBezTo>
                      <a:pt x="8075" y="21600"/>
                      <a:pt x="8075" y="21600"/>
                      <a:pt x="8075" y="21600"/>
                    </a:cubicBezTo>
                    <a:cubicBezTo>
                      <a:pt x="13525" y="21600"/>
                      <a:pt x="13525" y="21600"/>
                      <a:pt x="13525" y="21600"/>
                    </a:cubicBezTo>
                    <a:cubicBezTo>
                      <a:pt x="13525" y="21600"/>
                      <a:pt x="13727" y="21600"/>
                      <a:pt x="13727" y="21600"/>
                    </a:cubicBezTo>
                    <a:cubicBezTo>
                      <a:pt x="15948" y="16538"/>
                      <a:pt x="15948" y="16538"/>
                      <a:pt x="15948" y="16538"/>
                    </a:cubicBezTo>
                    <a:cubicBezTo>
                      <a:pt x="19379" y="15019"/>
                      <a:pt x="21600" y="11981"/>
                      <a:pt x="21600" y="8775"/>
                    </a:cubicBezTo>
                    <a:cubicBezTo>
                      <a:pt x="21600" y="3881"/>
                      <a:pt x="16755" y="0"/>
                      <a:pt x="10901" y="0"/>
                    </a:cubicBezTo>
                    <a:close/>
                    <a:moveTo>
                      <a:pt x="12112" y="20081"/>
                    </a:moveTo>
                    <a:cubicBezTo>
                      <a:pt x="12112" y="20419"/>
                      <a:pt x="11910" y="20588"/>
                      <a:pt x="11507" y="20588"/>
                    </a:cubicBezTo>
                    <a:cubicBezTo>
                      <a:pt x="11305" y="20588"/>
                      <a:pt x="11305" y="20588"/>
                      <a:pt x="11305" y="20588"/>
                    </a:cubicBezTo>
                    <a:cubicBezTo>
                      <a:pt x="11103" y="20588"/>
                      <a:pt x="10901" y="20419"/>
                      <a:pt x="10901" y="20250"/>
                    </a:cubicBezTo>
                    <a:cubicBezTo>
                      <a:pt x="10699" y="20419"/>
                      <a:pt x="10497" y="20588"/>
                      <a:pt x="10295" y="20588"/>
                    </a:cubicBezTo>
                    <a:cubicBezTo>
                      <a:pt x="10295" y="20588"/>
                      <a:pt x="10295" y="20588"/>
                      <a:pt x="10093" y="20588"/>
                    </a:cubicBezTo>
                    <a:cubicBezTo>
                      <a:pt x="9892" y="20588"/>
                      <a:pt x="9488" y="20419"/>
                      <a:pt x="9488" y="20081"/>
                    </a:cubicBezTo>
                    <a:cubicBezTo>
                      <a:pt x="7469" y="8100"/>
                      <a:pt x="7469" y="8100"/>
                      <a:pt x="7469" y="8100"/>
                    </a:cubicBezTo>
                    <a:cubicBezTo>
                      <a:pt x="7267" y="7762"/>
                      <a:pt x="7671" y="7425"/>
                      <a:pt x="8075" y="7425"/>
                    </a:cubicBezTo>
                    <a:cubicBezTo>
                      <a:pt x="8479" y="7256"/>
                      <a:pt x="8882" y="7594"/>
                      <a:pt x="8882" y="7931"/>
                    </a:cubicBezTo>
                    <a:cubicBezTo>
                      <a:pt x="10901" y="18900"/>
                      <a:pt x="10901" y="18900"/>
                      <a:pt x="10901" y="18900"/>
                    </a:cubicBezTo>
                    <a:cubicBezTo>
                      <a:pt x="12718" y="7931"/>
                      <a:pt x="12718" y="7931"/>
                      <a:pt x="12718" y="7931"/>
                    </a:cubicBezTo>
                    <a:cubicBezTo>
                      <a:pt x="12718" y="7594"/>
                      <a:pt x="13121" y="7256"/>
                      <a:pt x="13525" y="7425"/>
                    </a:cubicBezTo>
                    <a:cubicBezTo>
                      <a:pt x="13929" y="7425"/>
                      <a:pt x="14333" y="7762"/>
                      <a:pt x="14131" y="8100"/>
                    </a:cubicBezTo>
                    <a:lnTo>
                      <a:pt x="12112" y="20081"/>
                    </a:ln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grpSp>
      </p:grpSp>
      <p:grpSp>
        <p:nvGrpSpPr>
          <p:cNvPr id="89" name="Group 89"/>
          <p:cNvGrpSpPr/>
          <p:nvPr/>
        </p:nvGrpSpPr>
        <p:grpSpPr>
          <a:xfrm>
            <a:off x="3321301" y="2920950"/>
            <a:ext cx="719863" cy="727381"/>
            <a:chOff x="0" y="0"/>
            <a:chExt cx="1439723" cy="1454759"/>
          </a:xfrm>
        </p:grpSpPr>
        <p:sp>
          <p:nvSpPr>
            <p:cNvPr id="85" name="Shape 85" descr="Freeform 172"/>
            <p:cNvSpPr/>
            <p:nvPr/>
          </p:nvSpPr>
          <p:spPr>
            <a:xfrm>
              <a:off x="1005399" y="-1"/>
              <a:ext cx="216364" cy="211573"/>
            </a:xfrm>
            <a:custGeom>
              <a:avLst/>
              <a:gdLst/>
              <a:ahLst/>
              <a:cxnLst>
                <a:cxn ang="0">
                  <a:pos x="wd2" y="hd2"/>
                </a:cxn>
                <a:cxn ang="5400000">
                  <a:pos x="wd2" y="hd2"/>
                </a:cxn>
                <a:cxn ang="10800000">
                  <a:pos x="wd2" y="hd2"/>
                </a:cxn>
                <a:cxn ang="16200000">
                  <a:pos x="wd2" y="hd2"/>
                </a:cxn>
              </a:cxnLst>
              <a:rect l="0" t="0" r="r" b="b"/>
              <a:pathLst>
                <a:path w="21041" h="21407" extrusionOk="0">
                  <a:moveTo>
                    <a:pt x="3352" y="21407"/>
                  </a:moveTo>
                  <a:cubicBezTo>
                    <a:pt x="4097" y="21407"/>
                    <a:pt x="4842" y="21407"/>
                    <a:pt x="5587" y="20636"/>
                  </a:cubicBezTo>
                  <a:cubicBezTo>
                    <a:pt x="20483" y="5207"/>
                    <a:pt x="20483" y="5207"/>
                    <a:pt x="20483" y="5207"/>
                  </a:cubicBezTo>
                  <a:cubicBezTo>
                    <a:pt x="21228" y="3664"/>
                    <a:pt x="21228" y="2121"/>
                    <a:pt x="20483" y="578"/>
                  </a:cubicBezTo>
                  <a:cubicBezTo>
                    <a:pt x="18994" y="-193"/>
                    <a:pt x="17504" y="-193"/>
                    <a:pt x="16014" y="578"/>
                  </a:cubicBezTo>
                  <a:cubicBezTo>
                    <a:pt x="1118" y="16007"/>
                    <a:pt x="1118" y="16007"/>
                    <a:pt x="1118" y="16007"/>
                  </a:cubicBezTo>
                  <a:cubicBezTo>
                    <a:pt x="-372" y="17550"/>
                    <a:pt x="-372" y="19093"/>
                    <a:pt x="1118" y="20636"/>
                  </a:cubicBezTo>
                  <a:cubicBezTo>
                    <a:pt x="1862" y="21407"/>
                    <a:pt x="2607" y="21407"/>
                    <a:pt x="3352" y="21407"/>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86" name="Shape 86" descr="Freeform 173"/>
            <p:cNvSpPr/>
            <p:nvPr/>
          </p:nvSpPr>
          <p:spPr>
            <a:xfrm>
              <a:off x="1233930" y="217662"/>
              <a:ext cx="205794" cy="211573"/>
            </a:xfrm>
            <a:custGeom>
              <a:avLst/>
              <a:gdLst/>
              <a:ahLst/>
              <a:cxnLst>
                <a:cxn ang="0">
                  <a:pos x="wd2" y="hd2"/>
                </a:cxn>
                <a:cxn ang="5400000">
                  <a:pos x="wd2" y="hd2"/>
                </a:cxn>
                <a:cxn ang="10800000">
                  <a:pos x="wd2" y="hd2"/>
                </a:cxn>
                <a:cxn ang="16200000">
                  <a:pos x="wd2" y="hd2"/>
                </a:cxn>
              </a:cxnLst>
              <a:rect l="0" t="0" r="r" b="b"/>
              <a:pathLst>
                <a:path w="21214" h="21407" extrusionOk="0">
                  <a:moveTo>
                    <a:pt x="20636" y="578"/>
                  </a:moveTo>
                  <a:cubicBezTo>
                    <a:pt x="19093" y="-193"/>
                    <a:pt x="17550" y="-193"/>
                    <a:pt x="16007" y="578"/>
                  </a:cubicBezTo>
                  <a:cubicBezTo>
                    <a:pt x="578" y="16007"/>
                    <a:pt x="578" y="16007"/>
                    <a:pt x="578" y="16007"/>
                  </a:cubicBezTo>
                  <a:cubicBezTo>
                    <a:pt x="-193" y="17550"/>
                    <a:pt x="-193" y="19864"/>
                    <a:pt x="578" y="20636"/>
                  </a:cubicBezTo>
                  <a:cubicBezTo>
                    <a:pt x="1350" y="21407"/>
                    <a:pt x="2121" y="21407"/>
                    <a:pt x="2893" y="21407"/>
                  </a:cubicBezTo>
                  <a:cubicBezTo>
                    <a:pt x="3664" y="21407"/>
                    <a:pt x="4436" y="21407"/>
                    <a:pt x="5207" y="20636"/>
                  </a:cubicBezTo>
                  <a:cubicBezTo>
                    <a:pt x="20636" y="5207"/>
                    <a:pt x="20636" y="5207"/>
                    <a:pt x="20636" y="5207"/>
                  </a:cubicBezTo>
                  <a:cubicBezTo>
                    <a:pt x="21407" y="3664"/>
                    <a:pt x="21407" y="2121"/>
                    <a:pt x="20636" y="578"/>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87" name="Shape 87" descr="Freeform 174"/>
            <p:cNvSpPr/>
            <p:nvPr/>
          </p:nvSpPr>
          <p:spPr>
            <a:xfrm>
              <a:off x="0" y="90182"/>
              <a:ext cx="1366161" cy="1364578"/>
            </a:xfrm>
            <a:custGeom>
              <a:avLst/>
              <a:gdLst/>
              <a:ahLst/>
              <a:cxnLst>
                <a:cxn ang="0">
                  <a:pos x="wd2" y="hd2"/>
                </a:cxn>
                <a:cxn ang="5400000">
                  <a:pos x="wd2" y="hd2"/>
                </a:cxn>
                <a:cxn ang="10800000">
                  <a:pos x="wd2" y="hd2"/>
                </a:cxn>
                <a:cxn ang="16200000">
                  <a:pos x="wd2" y="hd2"/>
                </a:cxn>
              </a:cxnLst>
              <a:rect l="0" t="0" r="r" b="b"/>
              <a:pathLst>
                <a:path w="21600" h="21600" extrusionOk="0">
                  <a:moveTo>
                    <a:pt x="20400" y="8880"/>
                  </a:moveTo>
                  <a:cubicBezTo>
                    <a:pt x="19800" y="8880"/>
                    <a:pt x="19800" y="8880"/>
                    <a:pt x="19800" y="8880"/>
                  </a:cubicBezTo>
                  <a:cubicBezTo>
                    <a:pt x="19560" y="7320"/>
                    <a:pt x="18840" y="6000"/>
                    <a:pt x="17880" y="4800"/>
                  </a:cubicBezTo>
                  <a:cubicBezTo>
                    <a:pt x="19800" y="2880"/>
                    <a:pt x="19800" y="2880"/>
                    <a:pt x="19800" y="2880"/>
                  </a:cubicBezTo>
                  <a:cubicBezTo>
                    <a:pt x="20160" y="2520"/>
                    <a:pt x="20160" y="1920"/>
                    <a:pt x="19800" y="1560"/>
                  </a:cubicBezTo>
                  <a:cubicBezTo>
                    <a:pt x="19440" y="1200"/>
                    <a:pt x="18840" y="1200"/>
                    <a:pt x="18480" y="1560"/>
                  </a:cubicBezTo>
                  <a:cubicBezTo>
                    <a:pt x="16440" y="3600"/>
                    <a:pt x="16440" y="3600"/>
                    <a:pt x="16440" y="3600"/>
                  </a:cubicBezTo>
                  <a:cubicBezTo>
                    <a:pt x="16560" y="3600"/>
                    <a:pt x="16680" y="3720"/>
                    <a:pt x="16800" y="3840"/>
                  </a:cubicBezTo>
                  <a:cubicBezTo>
                    <a:pt x="16800" y="3840"/>
                    <a:pt x="16920" y="3960"/>
                    <a:pt x="16920" y="3960"/>
                  </a:cubicBezTo>
                  <a:cubicBezTo>
                    <a:pt x="16920" y="3960"/>
                    <a:pt x="16920" y="3960"/>
                    <a:pt x="16920" y="3960"/>
                  </a:cubicBezTo>
                  <a:cubicBezTo>
                    <a:pt x="16920" y="4080"/>
                    <a:pt x="17040" y="4080"/>
                    <a:pt x="17040" y="4080"/>
                  </a:cubicBezTo>
                  <a:cubicBezTo>
                    <a:pt x="17040" y="4080"/>
                    <a:pt x="17160" y="4200"/>
                    <a:pt x="17160" y="4200"/>
                  </a:cubicBezTo>
                  <a:cubicBezTo>
                    <a:pt x="17280" y="4200"/>
                    <a:pt x="17280" y="4320"/>
                    <a:pt x="17280" y="4320"/>
                  </a:cubicBezTo>
                  <a:cubicBezTo>
                    <a:pt x="17400" y="4320"/>
                    <a:pt x="17400" y="4440"/>
                    <a:pt x="17520" y="4440"/>
                  </a:cubicBezTo>
                  <a:cubicBezTo>
                    <a:pt x="17520" y="4440"/>
                    <a:pt x="17520" y="4440"/>
                    <a:pt x="17520" y="4560"/>
                  </a:cubicBezTo>
                  <a:cubicBezTo>
                    <a:pt x="17520" y="4560"/>
                    <a:pt x="17640" y="4560"/>
                    <a:pt x="17640" y="4680"/>
                  </a:cubicBezTo>
                  <a:cubicBezTo>
                    <a:pt x="17760" y="4680"/>
                    <a:pt x="17760" y="4800"/>
                    <a:pt x="17880" y="4920"/>
                  </a:cubicBezTo>
                  <a:cubicBezTo>
                    <a:pt x="15840" y="6840"/>
                    <a:pt x="15840" y="6840"/>
                    <a:pt x="15840" y="6840"/>
                  </a:cubicBezTo>
                  <a:cubicBezTo>
                    <a:pt x="15720" y="6960"/>
                    <a:pt x="15480" y="7080"/>
                    <a:pt x="15240" y="7080"/>
                  </a:cubicBezTo>
                  <a:cubicBezTo>
                    <a:pt x="15120" y="7080"/>
                    <a:pt x="15000" y="7080"/>
                    <a:pt x="15000" y="7080"/>
                  </a:cubicBezTo>
                  <a:cubicBezTo>
                    <a:pt x="14880" y="7080"/>
                    <a:pt x="14880" y="7080"/>
                    <a:pt x="14880" y="7200"/>
                  </a:cubicBezTo>
                  <a:cubicBezTo>
                    <a:pt x="14160" y="7920"/>
                    <a:pt x="14160" y="7920"/>
                    <a:pt x="14160" y="7920"/>
                  </a:cubicBezTo>
                  <a:cubicBezTo>
                    <a:pt x="14760" y="8640"/>
                    <a:pt x="15240" y="9720"/>
                    <a:pt x="15240" y="10800"/>
                  </a:cubicBezTo>
                  <a:cubicBezTo>
                    <a:pt x="15240" y="13200"/>
                    <a:pt x="13200" y="15240"/>
                    <a:pt x="10800" y="15240"/>
                  </a:cubicBezTo>
                  <a:cubicBezTo>
                    <a:pt x="8400" y="15240"/>
                    <a:pt x="6360" y="13200"/>
                    <a:pt x="6360" y="10800"/>
                  </a:cubicBezTo>
                  <a:cubicBezTo>
                    <a:pt x="6360" y="8400"/>
                    <a:pt x="8400" y="6360"/>
                    <a:pt x="10800" y="6360"/>
                  </a:cubicBezTo>
                  <a:cubicBezTo>
                    <a:pt x="11760" y="6360"/>
                    <a:pt x="12720" y="6720"/>
                    <a:pt x="13440" y="7320"/>
                  </a:cubicBezTo>
                  <a:cubicBezTo>
                    <a:pt x="14160" y="6480"/>
                    <a:pt x="14160" y="6480"/>
                    <a:pt x="14160" y="6480"/>
                  </a:cubicBezTo>
                  <a:cubicBezTo>
                    <a:pt x="14280" y="6480"/>
                    <a:pt x="14280" y="6480"/>
                    <a:pt x="14280" y="6360"/>
                  </a:cubicBezTo>
                  <a:cubicBezTo>
                    <a:pt x="14160" y="6120"/>
                    <a:pt x="14280" y="5760"/>
                    <a:pt x="14520" y="5520"/>
                  </a:cubicBezTo>
                  <a:cubicBezTo>
                    <a:pt x="16440" y="3480"/>
                    <a:pt x="16440" y="3480"/>
                    <a:pt x="16440" y="3480"/>
                  </a:cubicBezTo>
                  <a:cubicBezTo>
                    <a:pt x="15360" y="2640"/>
                    <a:pt x="14160" y="2040"/>
                    <a:pt x="12720" y="1800"/>
                  </a:cubicBezTo>
                  <a:cubicBezTo>
                    <a:pt x="12720" y="1200"/>
                    <a:pt x="12720" y="1200"/>
                    <a:pt x="12720" y="1200"/>
                  </a:cubicBezTo>
                  <a:cubicBezTo>
                    <a:pt x="12720" y="600"/>
                    <a:pt x="12240" y="0"/>
                    <a:pt x="11520" y="0"/>
                  </a:cubicBezTo>
                  <a:cubicBezTo>
                    <a:pt x="10080" y="0"/>
                    <a:pt x="10080" y="0"/>
                    <a:pt x="10080" y="0"/>
                  </a:cubicBezTo>
                  <a:cubicBezTo>
                    <a:pt x="9360" y="0"/>
                    <a:pt x="8880" y="600"/>
                    <a:pt x="8880" y="1200"/>
                  </a:cubicBezTo>
                  <a:cubicBezTo>
                    <a:pt x="8880" y="1800"/>
                    <a:pt x="8880" y="1800"/>
                    <a:pt x="8880" y="1800"/>
                  </a:cubicBezTo>
                  <a:cubicBezTo>
                    <a:pt x="7800" y="2040"/>
                    <a:pt x="6720" y="2400"/>
                    <a:pt x="5760" y="3000"/>
                  </a:cubicBezTo>
                  <a:cubicBezTo>
                    <a:pt x="5400" y="2640"/>
                    <a:pt x="5400" y="2640"/>
                    <a:pt x="5400" y="2640"/>
                  </a:cubicBezTo>
                  <a:cubicBezTo>
                    <a:pt x="4920" y="2160"/>
                    <a:pt x="4200" y="2160"/>
                    <a:pt x="3720" y="2640"/>
                  </a:cubicBezTo>
                  <a:cubicBezTo>
                    <a:pt x="2640" y="3720"/>
                    <a:pt x="2640" y="3720"/>
                    <a:pt x="2640" y="3720"/>
                  </a:cubicBezTo>
                  <a:cubicBezTo>
                    <a:pt x="2400" y="3960"/>
                    <a:pt x="2280" y="4200"/>
                    <a:pt x="2280" y="4560"/>
                  </a:cubicBezTo>
                  <a:cubicBezTo>
                    <a:pt x="2280" y="4800"/>
                    <a:pt x="2400" y="5160"/>
                    <a:pt x="2640" y="5400"/>
                  </a:cubicBezTo>
                  <a:cubicBezTo>
                    <a:pt x="3000" y="5760"/>
                    <a:pt x="3000" y="5760"/>
                    <a:pt x="3000" y="5760"/>
                  </a:cubicBezTo>
                  <a:cubicBezTo>
                    <a:pt x="2400" y="6720"/>
                    <a:pt x="2040" y="7800"/>
                    <a:pt x="1800" y="8880"/>
                  </a:cubicBezTo>
                  <a:cubicBezTo>
                    <a:pt x="1200" y="8880"/>
                    <a:pt x="1200" y="8880"/>
                    <a:pt x="1200" y="8880"/>
                  </a:cubicBezTo>
                  <a:cubicBezTo>
                    <a:pt x="480" y="8880"/>
                    <a:pt x="0" y="9360"/>
                    <a:pt x="0" y="10080"/>
                  </a:cubicBezTo>
                  <a:cubicBezTo>
                    <a:pt x="0" y="11520"/>
                    <a:pt x="0" y="11520"/>
                    <a:pt x="0" y="11520"/>
                  </a:cubicBezTo>
                  <a:cubicBezTo>
                    <a:pt x="0" y="12240"/>
                    <a:pt x="480" y="12720"/>
                    <a:pt x="1200" y="12720"/>
                  </a:cubicBezTo>
                  <a:cubicBezTo>
                    <a:pt x="1800" y="12720"/>
                    <a:pt x="1800" y="12720"/>
                    <a:pt x="1800" y="12720"/>
                  </a:cubicBezTo>
                  <a:cubicBezTo>
                    <a:pt x="2040" y="13800"/>
                    <a:pt x="2400" y="14880"/>
                    <a:pt x="3000" y="15840"/>
                  </a:cubicBezTo>
                  <a:cubicBezTo>
                    <a:pt x="2640" y="16200"/>
                    <a:pt x="2640" y="16200"/>
                    <a:pt x="2640" y="16200"/>
                  </a:cubicBezTo>
                  <a:cubicBezTo>
                    <a:pt x="2400" y="16440"/>
                    <a:pt x="2280" y="16800"/>
                    <a:pt x="2280" y="17040"/>
                  </a:cubicBezTo>
                  <a:cubicBezTo>
                    <a:pt x="2280" y="17400"/>
                    <a:pt x="2400" y="17640"/>
                    <a:pt x="2640" y="17880"/>
                  </a:cubicBezTo>
                  <a:cubicBezTo>
                    <a:pt x="3720" y="18960"/>
                    <a:pt x="3720" y="18960"/>
                    <a:pt x="3720" y="18960"/>
                  </a:cubicBezTo>
                  <a:cubicBezTo>
                    <a:pt x="3960" y="19200"/>
                    <a:pt x="4200" y="19320"/>
                    <a:pt x="4560" y="19320"/>
                  </a:cubicBezTo>
                  <a:cubicBezTo>
                    <a:pt x="4800" y="19320"/>
                    <a:pt x="5160" y="19200"/>
                    <a:pt x="5400" y="18960"/>
                  </a:cubicBezTo>
                  <a:cubicBezTo>
                    <a:pt x="5760" y="18600"/>
                    <a:pt x="5760" y="18600"/>
                    <a:pt x="5760" y="18600"/>
                  </a:cubicBezTo>
                  <a:cubicBezTo>
                    <a:pt x="6720" y="19200"/>
                    <a:pt x="7800" y="19560"/>
                    <a:pt x="8880" y="19800"/>
                  </a:cubicBezTo>
                  <a:cubicBezTo>
                    <a:pt x="8880" y="20400"/>
                    <a:pt x="8880" y="20400"/>
                    <a:pt x="8880" y="20400"/>
                  </a:cubicBezTo>
                  <a:cubicBezTo>
                    <a:pt x="8880" y="21120"/>
                    <a:pt x="9360" y="21600"/>
                    <a:pt x="10080" y="21600"/>
                  </a:cubicBezTo>
                  <a:cubicBezTo>
                    <a:pt x="11520" y="21600"/>
                    <a:pt x="11520" y="21600"/>
                    <a:pt x="11520" y="21600"/>
                  </a:cubicBezTo>
                  <a:cubicBezTo>
                    <a:pt x="12240" y="21600"/>
                    <a:pt x="12720" y="21120"/>
                    <a:pt x="12720" y="20400"/>
                  </a:cubicBezTo>
                  <a:cubicBezTo>
                    <a:pt x="12720" y="19800"/>
                    <a:pt x="12720" y="19800"/>
                    <a:pt x="12720" y="19800"/>
                  </a:cubicBezTo>
                  <a:cubicBezTo>
                    <a:pt x="13800" y="19560"/>
                    <a:pt x="14880" y="19200"/>
                    <a:pt x="15840" y="18600"/>
                  </a:cubicBezTo>
                  <a:cubicBezTo>
                    <a:pt x="16200" y="18960"/>
                    <a:pt x="16200" y="18960"/>
                    <a:pt x="16200" y="18960"/>
                  </a:cubicBezTo>
                  <a:cubicBezTo>
                    <a:pt x="16680" y="19440"/>
                    <a:pt x="17400" y="19440"/>
                    <a:pt x="17880" y="18960"/>
                  </a:cubicBezTo>
                  <a:cubicBezTo>
                    <a:pt x="18960" y="17880"/>
                    <a:pt x="18960" y="17880"/>
                    <a:pt x="18960" y="17880"/>
                  </a:cubicBezTo>
                  <a:cubicBezTo>
                    <a:pt x="19200" y="17640"/>
                    <a:pt x="19320" y="17400"/>
                    <a:pt x="19320" y="17040"/>
                  </a:cubicBezTo>
                  <a:cubicBezTo>
                    <a:pt x="19320" y="16800"/>
                    <a:pt x="19200" y="16440"/>
                    <a:pt x="18960" y="16200"/>
                  </a:cubicBezTo>
                  <a:cubicBezTo>
                    <a:pt x="18600" y="15840"/>
                    <a:pt x="18600" y="15840"/>
                    <a:pt x="18600" y="15840"/>
                  </a:cubicBezTo>
                  <a:cubicBezTo>
                    <a:pt x="19200" y="14880"/>
                    <a:pt x="19560" y="13800"/>
                    <a:pt x="19800" y="12720"/>
                  </a:cubicBezTo>
                  <a:cubicBezTo>
                    <a:pt x="20400" y="12720"/>
                    <a:pt x="20400" y="12720"/>
                    <a:pt x="20400" y="12720"/>
                  </a:cubicBezTo>
                  <a:cubicBezTo>
                    <a:pt x="21000" y="12720"/>
                    <a:pt x="21600" y="12240"/>
                    <a:pt x="21600" y="11520"/>
                  </a:cubicBezTo>
                  <a:cubicBezTo>
                    <a:pt x="21600" y="10080"/>
                    <a:pt x="21600" y="10080"/>
                    <a:pt x="21600" y="10080"/>
                  </a:cubicBezTo>
                  <a:cubicBezTo>
                    <a:pt x="21600" y="9360"/>
                    <a:pt x="21000" y="8880"/>
                    <a:pt x="20400" y="8880"/>
                  </a:cubicBez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sp>
          <p:nvSpPr>
            <p:cNvPr id="88" name="Shape 88" descr="Freeform 175"/>
            <p:cNvSpPr/>
            <p:nvPr/>
          </p:nvSpPr>
          <p:spPr>
            <a:xfrm>
              <a:off x="465163" y="550622"/>
              <a:ext cx="440022" cy="443697"/>
            </a:xfrm>
            <a:custGeom>
              <a:avLst/>
              <a:gdLst/>
              <a:ahLst/>
              <a:cxnLst>
                <a:cxn ang="0">
                  <a:pos x="wd2" y="hd2"/>
                </a:cxn>
                <a:cxn ang="5400000">
                  <a:pos x="wd2" y="hd2"/>
                </a:cxn>
                <a:cxn ang="10800000">
                  <a:pos x="wd2" y="hd2"/>
                </a:cxn>
                <a:cxn ang="16200000">
                  <a:pos x="wd2" y="hd2"/>
                </a:cxn>
              </a:cxnLst>
              <a:rect l="0" t="0" r="r" b="b"/>
              <a:pathLst>
                <a:path w="21600" h="21600" extrusionOk="0">
                  <a:moveTo>
                    <a:pt x="16759" y="1862"/>
                  </a:moveTo>
                  <a:cubicBezTo>
                    <a:pt x="15269" y="745"/>
                    <a:pt x="13034" y="0"/>
                    <a:pt x="10800" y="0"/>
                  </a:cubicBezTo>
                  <a:cubicBezTo>
                    <a:pt x="4841" y="0"/>
                    <a:pt x="0" y="4841"/>
                    <a:pt x="0" y="10800"/>
                  </a:cubicBezTo>
                  <a:cubicBezTo>
                    <a:pt x="0" y="16759"/>
                    <a:pt x="4841" y="21600"/>
                    <a:pt x="10800" y="21600"/>
                  </a:cubicBezTo>
                  <a:cubicBezTo>
                    <a:pt x="16759" y="21600"/>
                    <a:pt x="21600" y="16759"/>
                    <a:pt x="21600" y="10800"/>
                  </a:cubicBezTo>
                  <a:cubicBezTo>
                    <a:pt x="21600" y="8193"/>
                    <a:pt x="20483" y="5959"/>
                    <a:pt x="18993" y="4097"/>
                  </a:cubicBezTo>
                  <a:cubicBezTo>
                    <a:pt x="11172" y="11545"/>
                    <a:pt x="11172" y="11545"/>
                    <a:pt x="11172" y="11545"/>
                  </a:cubicBezTo>
                  <a:cubicBezTo>
                    <a:pt x="10800" y="11917"/>
                    <a:pt x="10428" y="12290"/>
                    <a:pt x="10055" y="12290"/>
                  </a:cubicBezTo>
                  <a:cubicBezTo>
                    <a:pt x="9683" y="12290"/>
                    <a:pt x="9310" y="11917"/>
                    <a:pt x="9310" y="11545"/>
                  </a:cubicBezTo>
                  <a:cubicBezTo>
                    <a:pt x="8566" y="11172"/>
                    <a:pt x="8566" y="10055"/>
                    <a:pt x="9310" y="9683"/>
                  </a:cubicBezTo>
                  <a:lnTo>
                    <a:pt x="16759" y="1862"/>
                  </a:lnTo>
                  <a:close/>
                </a:path>
              </a:pathLst>
            </a:custGeom>
            <a:solidFill>
              <a:srgbClr val="5C5C5C"/>
            </a:solidFill>
            <a:ln w="12700" cap="flat">
              <a:noFill/>
              <a:miter lim="400000"/>
            </a:ln>
            <a:effectLst/>
          </p:spPr>
          <p:txBody>
            <a:bodyPr wrap="square" lIns="60275" tIns="60275" rIns="60275" bIns="60275" numCol="1" anchor="t">
              <a:noAutofit/>
            </a:bodyPr>
            <a:lstStyle/>
            <a:p>
              <a:pPr defTabSz="1355725">
                <a:defRPr sz="5000">
                  <a:solidFill>
                    <a:srgbClr val="5C5C5C"/>
                  </a:solidFill>
                  <a:latin typeface="Calibri" panose="020F0502020204030204"/>
                  <a:ea typeface="Calibri" panose="020F0502020204030204"/>
                  <a:cs typeface="Calibri" panose="020F0502020204030204"/>
                  <a:sym typeface="Calibri" panose="020F0502020204030204"/>
                </a:defRPr>
              </a:pPr>
              <a:endParaRPr sz="2500"/>
            </a:p>
          </p:txBody>
        </p:sp>
      </p:grpSp>
      <p:sp>
        <p:nvSpPr>
          <p:cNvPr id="90" name="Shape 90"/>
          <p:cNvSpPr/>
          <p:nvPr/>
        </p:nvSpPr>
        <p:spPr>
          <a:xfrm>
            <a:off x="7857282" y="-28179"/>
            <a:ext cx="4162600" cy="5450499"/>
          </a:xfrm>
          <a:prstGeom prst="rect">
            <a:avLst/>
          </a:prstGeom>
          <a:ln w="12700">
            <a:miter lim="400000"/>
          </a:ln>
        </p:spPr>
        <p:txBody>
          <a:bodyPr lIns="32147" tIns="32147" rIns="32147" bIns="32147">
            <a:spAutoFit/>
          </a:bodyPr>
          <a:lstStyle/>
          <a:p>
            <a:pPr defTabSz="441325">
              <a:lnSpc>
                <a:spcPct val="150000"/>
              </a:lnSpc>
              <a:spcBef>
                <a:spcPts val="400"/>
              </a:spcBef>
              <a:defRPr sz="42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100"/>
          </a:p>
          <a:p>
            <a:pPr defTabSz="441325">
              <a:lnSpc>
                <a:spcPct val="150000"/>
              </a:lnSpc>
              <a:spcBef>
                <a:spcPts val="400"/>
              </a:spcBef>
              <a:defRPr sz="42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100"/>
              <a:t>一家公司的顶级数据团队，不再是公司的中央数据部门解决公司数据问题，而是整个公司都在解决整个公司的数据。能够达到这个境界，不再单纯依靠某个部门解决数据问题，而是整个公司都在产生依靠数据，才能说是顶级数据团队。</a:t>
            </a:r>
            <a:endParaRPr sz="2100"/>
          </a:p>
          <a:p>
            <a:pPr algn="r" defTabSz="441325">
              <a:lnSpc>
                <a:spcPct val="150000"/>
              </a:lnSpc>
              <a:spcBef>
                <a:spcPts val="400"/>
              </a:spcBef>
              <a:defRPr sz="42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100"/>
              <a:t>——</a:t>
            </a:r>
            <a:r>
              <a:rPr sz="2000"/>
              <a:t>车品觉</a:t>
            </a:r>
            <a:endParaRPr sz="2000"/>
          </a:p>
          <a:p>
            <a:pPr algn="r" defTabSz="441325">
              <a:lnSpc>
                <a:spcPct val="150000"/>
              </a:lnSpc>
              <a:spcBef>
                <a:spcPts val="400"/>
              </a:spcBef>
              <a:defRPr sz="40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000"/>
              <a:t>红杉资本中国合伙人、前阿里巴巴集团副总裁/数据委员会会长</a:t>
            </a:r>
            <a:endParaRPr sz="2000"/>
          </a:p>
        </p:txBody>
      </p:sp>
      <p:sp>
        <p:nvSpPr>
          <p:cNvPr id="91" name="Shape 91"/>
          <p:cNvSpPr/>
          <p:nvPr/>
        </p:nvSpPr>
        <p:spPr>
          <a:xfrm>
            <a:off x="7244076" y="106930"/>
            <a:ext cx="515098" cy="1188359"/>
          </a:xfrm>
          <a:prstGeom prst="rect">
            <a:avLst/>
          </a:prstGeom>
          <a:ln w="12700">
            <a:miter lim="400000"/>
          </a:ln>
        </p:spPr>
        <p:txBody>
          <a:bodyPr wrap="none" lIns="16933" tIns="16933" rIns="16933" bIns="16933" anchor="ctr">
            <a:spAutoFit/>
          </a:bodyPr>
          <a:lstStyle>
            <a:lvl1pPr algn="ctr">
              <a:defRPr sz="15000" b="1">
                <a:solidFill>
                  <a:srgbClr val="5E5E5E"/>
                </a:solidFill>
                <a:latin typeface="Arial" panose="020B0604020202020204"/>
                <a:ea typeface="Arial" panose="020B0604020202020204"/>
                <a:cs typeface="Arial" panose="020B0604020202020204"/>
                <a:sym typeface="Arial" panose="020B0604020202020204"/>
              </a:defRPr>
            </a:lvl1pPr>
          </a:lstStyle>
          <a:p>
            <a:r>
              <a:rPr sz="7500"/>
              <a:t>“</a:t>
            </a:r>
            <a:endParaRPr sz="7500"/>
          </a:p>
        </p:txBody>
      </p:sp>
      <p:sp>
        <p:nvSpPr>
          <p:cNvPr id="92" name="Shape 92"/>
          <p:cNvSpPr/>
          <p:nvPr/>
        </p:nvSpPr>
        <p:spPr>
          <a:xfrm>
            <a:off x="11655753" y="3564607"/>
            <a:ext cx="519373" cy="1192634"/>
          </a:xfrm>
          <a:prstGeom prst="rect">
            <a:avLst/>
          </a:prstGeom>
          <a:ln w="12700">
            <a:miter lim="400000"/>
          </a:ln>
        </p:spPr>
        <p:txBody>
          <a:bodyPr wrap="none" lIns="19050" tIns="19050" rIns="19050" bIns="19050" anchor="ctr">
            <a:spAutoFit/>
          </a:bodyPr>
          <a:lstStyle>
            <a:lvl1pPr algn="ctr">
              <a:defRPr sz="15000" b="1">
                <a:solidFill>
                  <a:srgbClr val="5E5E5E"/>
                </a:solidFill>
                <a:latin typeface="Arial" panose="020B0604020202020204"/>
                <a:ea typeface="Arial" panose="020B0604020202020204"/>
                <a:cs typeface="Arial" panose="020B0604020202020204"/>
                <a:sym typeface="Arial" panose="020B0604020202020204"/>
              </a:defRPr>
            </a:lvl1pPr>
          </a:lstStyle>
          <a:p>
            <a:r>
              <a:rPr sz="7500"/>
              <a:t>”</a:t>
            </a:r>
            <a:endParaRPr sz="7500"/>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p:nvPr/>
        </p:nvSpPr>
        <p:spPr>
          <a:xfrm>
            <a:off x="2050445" y="1379608"/>
            <a:ext cx="5142433" cy="3131627"/>
          </a:xfrm>
          <a:prstGeom prst="rect">
            <a:avLst/>
          </a:prstGeom>
          <a:ln w="12700">
            <a:miter lim="400000"/>
          </a:ln>
        </p:spPr>
        <p:txBody>
          <a:bodyPr wrap="none" lIns="19050" tIns="19050" rIns="19050" bIns="19050" anchor="ctr">
            <a:spAutoFit/>
          </a:bodyPr>
          <a:lstStyle/>
          <a:p>
            <a:pPr algn="ctr">
              <a:defRPr sz="6600" b="1">
                <a:solidFill>
                  <a:srgbClr val="26415E"/>
                </a:solidFill>
                <a:latin typeface="Helvetica Neue"/>
                <a:ea typeface="Helvetica Neue"/>
                <a:cs typeface="Helvetica Neue"/>
                <a:sym typeface="Helvetica Neue"/>
              </a:defRPr>
            </a:pPr>
            <a:endParaRPr sz="3300"/>
          </a:p>
          <a:p>
            <a:pPr>
              <a:defRPr sz="6600" b="1">
                <a:solidFill>
                  <a:srgbClr val="26415E"/>
                </a:solidFill>
                <a:latin typeface="Helvetica Neue"/>
                <a:ea typeface="Helvetica Neue"/>
                <a:cs typeface="Helvetica Neue"/>
                <a:sym typeface="Helvetica Neue"/>
              </a:defRPr>
            </a:pPr>
            <a:endParaRPr sz="3300"/>
          </a:p>
          <a:p>
            <a:pPr>
              <a:defRPr sz="9000" b="1">
                <a:solidFill>
                  <a:srgbClr val="26415E"/>
                </a:solidFill>
                <a:latin typeface="Helvetica Neue"/>
                <a:ea typeface="Helvetica Neue"/>
                <a:cs typeface="Helvetica Neue"/>
                <a:sym typeface="Helvetica Neue"/>
              </a:defRPr>
            </a:pPr>
            <a:r>
              <a:rPr sz="4500"/>
              <a:t>110,000</a:t>
            </a:r>
            <a:r>
              <a:rPr sz="3300"/>
              <a:t> + 网络数据分析</a:t>
            </a:r>
            <a:endParaRPr sz="3300"/>
          </a:p>
          <a:p>
            <a:pPr>
              <a:defRPr sz="9000" b="1">
                <a:solidFill>
                  <a:srgbClr val="26415E"/>
                </a:solidFill>
                <a:latin typeface="Helvetica Neue"/>
                <a:ea typeface="Helvetica Neue"/>
                <a:cs typeface="Helvetica Neue"/>
                <a:sym typeface="Helvetica Neue"/>
              </a:defRPr>
            </a:pPr>
            <a:r>
              <a:rPr sz="4500"/>
              <a:t>1,000</a:t>
            </a:r>
            <a:r>
              <a:rPr sz="3300"/>
              <a:t> + 调查问卷</a:t>
            </a:r>
            <a:endParaRPr sz="3300"/>
          </a:p>
          <a:p>
            <a:pPr>
              <a:defRPr sz="9000" b="1">
                <a:solidFill>
                  <a:srgbClr val="26415E"/>
                </a:solidFill>
                <a:latin typeface="Helvetica Neue"/>
                <a:ea typeface="Helvetica Neue"/>
                <a:cs typeface="Helvetica Neue"/>
                <a:sym typeface="Helvetica Neue"/>
              </a:defRPr>
            </a:pPr>
            <a:r>
              <a:rPr sz="4500"/>
              <a:t>8 </a:t>
            </a:r>
            <a:r>
              <a:rPr sz="3300"/>
              <a:t>业界大咖深度访谈</a:t>
            </a:r>
            <a:endParaRPr sz="3300"/>
          </a:p>
        </p:txBody>
      </p:sp>
      <p:sp>
        <p:nvSpPr>
          <p:cNvPr id="95" name="Shape 95"/>
          <p:cNvSpPr/>
          <p:nvPr/>
        </p:nvSpPr>
        <p:spPr>
          <a:xfrm flipV="1">
            <a:off x="6524817" y="3551800"/>
            <a:ext cx="1539929" cy="1"/>
          </a:xfrm>
          <a:prstGeom prst="line">
            <a:avLst/>
          </a:prstGeom>
          <a:ln w="50800" cap="rnd">
            <a:solidFill>
              <a:srgbClr val="595959"/>
            </a:solidFill>
            <a:custDash>
              <a:ds d="100000" sp="200000"/>
            </a:custDash>
            <a:tailEnd type="triangle"/>
          </a:ln>
        </p:spPr>
        <p:txBody>
          <a:bodyPr lIns="32146" tIns="32146" rIns="32146" bIns="32146"/>
          <a:lstStyle/>
          <a:p>
            <a:endParaRPr sz="1600"/>
          </a:p>
        </p:txBody>
      </p:sp>
      <p:sp>
        <p:nvSpPr>
          <p:cNvPr id="96" name="Shape 96"/>
          <p:cNvSpPr/>
          <p:nvPr/>
        </p:nvSpPr>
        <p:spPr>
          <a:xfrm>
            <a:off x="8327290" y="3286343"/>
            <a:ext cx="1532472" cy="530915"/>
          </a:xfrm>
          <a:prstGeom prst="rect">
            <a:avLst/>
          </a:prstGeom>
          <a:ln w="12700">
            <a:miter lim="400000"/>
          </a:ln>
        </p:spPr>
        <p:txBody>
          <a:bodyPr wrap="none" lIns="19050" tIns="19050" rIns="19050" bIns="19050" anchor="ctr">
            <a:spAutoFit/>
          </a:bodyPr>
          <a:lstStyle/>
          <a:p>
            <a:pPr algn="ctr" defTabSz="642620">
              <a:defRPr>
                <a:solidFill>
                  <a:srgbClr val="424242"/>
                </a:solidFill>
                <a:latin typeface="Helvetica Neue"/>
                <a:ea typeface="Helvetica Neue"/>
                <a:cs typeface="Helvetica Neue"/>
                <a:sym typeface="Helvetica Neue"/>
              </a:defRPr>
            </a:pPr>
            <a:r>
              <a:rPr sz="1600"/>
              <a:t>5.6%企业决策层</a:t>
            </a:r>
            <a:endParaRPr sz="1600"/>
          </a:p>
          <a:p>
            <a:pPr algn="ctr" defTabSz="642620">
              <a:defRPr>
                <a:solidFill>
                  <a:srgbClr val="424242"/>
                </a:solidFill>
                <a:latin typeface="Helvetica Neue"/>
                <a:ea typeface="Helvetica Neue"/>
                <a:cs typeface="Helvetica Neue"/>
                <a:sym typeface="Helvetica Neue"/>
              </a:defRPr>
            </a:pPr>
            <a:r>
              <a:rPr sz="1600"/>
              <a:t>10’29 填写时间</a:t>
            </a:r>
            <a:endParaRPr sz="1600"/>
          </a:p>
        </p:txBody>
      </p:sp>
      <p:sp>
        <p:nvSpPr>
          <p:cNvPr id="97" name="Shape 97"/>
          <p:cNvSpPr/>
          <p:nvPr/>
        </p:nvSpPr>
        <p:spPr>
          <a:xfrm>
            <a:off x="8003483" y="2629281"/>
            <a:ext cx="2180085" cy="284693"/>
          </a:xfrm>
          <a:prstGeom prst="rect">
            <a:avLst/>
          </a:prstGeom>
          <a:ln w="12700">
            <a:miter lim="400000"/>
          </a:ln>
        </p:spPr>
        <p:txBody>
          <a:bodyPr wrap="none" lIns="19050" tIns="19050" rIns="19050" bIns="19050" anchor="ctr">
            <a:spAutoFit/>
          </a:bodyPr>
          <a:lstStyle>
            <a:lvl1pPr algn="ctr" defTabSz="1285875">
              <a:defRPr>
                <a:solidFill>
                  <a:srgbClr val="424242"/>
                </a:solidFill>
                <a:latin typeface="Helvetica Neue"/>
                <a:ea typeface="Helvetica Neue"/>
                <a:cs typeface="Helvetica Neue"/>
                <a:sym typeface="Helvetica Neue"/>
              </a:defRPr>
            </a:lvl1pPr>
          </a:lstStyle>
          <a:p>
            <a:r>
              <a:rPr sz="1600"/>
              <a:t>2017年12月-2018年6月</a:t>
            </a:r>
            <a:endParaRPr sz="160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asted-image.png"/>
          <p:cNvPicPr>
            <a:picLocks noChangeAspect="1"/>
          </p:cNvPicPr>
          <p:nvPr/>
        </p:nvPicPr>
        <p:blipFill>
          <a:blip r:embed="rId1"/>
          <a:stretch>
            <a:fillRect/>
          </a:stretch>
        </p:blipFill>
        <p:spPr>
          <a:xfrm>
            <a:off x="6757539" y="1263088"/>
            <a:ext cx="3780597" cy="5058798"/>
          </a:xfrm>
          <a:prstGeom prst="rect">
            <a:avLst/>
          </a:prstGeom>
          <a:ln w="12700">
            <a:miter lim="400000"/>
            <a:headEnd/>
            <a:tailEnd/>
          </a:ln>
        </p:spPr>
      </p:pic>
      <p:pic>
        <p:nvPicPr>
          <p:cNvPr id="100" name="pasted-image.png"/>
          <p:cNvPicPr>
            <a:picLocks noChangeAspect="1"/>
          </p:cNvPicPr>
          <p:nvPr/>
        </p:nvPicPr>
        <p:blipFill>
          <a:blip r:embed="rId2"/>
          <a:stretch>
            <a:fillRect/>
          </a:stretch>
        </p:blipFill>
        <p:spPr>
          <a:xfrm>
            <a:off x="1690440" y="1285887"/>
            <a:ext cx="3566762" cy="5058798"/>
          </a:xfrm>
          <a:prstGeom prst="rect">
            <a:avLst/>
          </a:prstGeom>
          <a:ln w="12700">
            <a:miter lim="400000"/>
            <a:headEnd/>
            <a:tailEnd/>
          </a:ln>
        </p:spPr>
      </p:pic>
      <p:sp>
        <p:nvSpPr>
          <p:cNvPr id="101" name="Shape 101"/>
          <p:cNvSpPr/>
          <p:nvPr/>
        </p:nvSpPr>
        <p:spPr>
          <a:xfrm>
            <a:off x="3235994" y="787717"/>
            <a:ext cx="705321" cy="361637"/>
          </a:xfrm>
          <a:prstGeom prst="rect">
            <a:avLst/>
          </a:prstGeom>
          <a:ln w="12700">
            <a:miter lim="400000"/>
          </a:ln>
        </p:spPr>
        <p:txBody>
          <a:bodyPr wrap="none" lIns="19050" tIns="19050" rIns="19050" bIns="19050" anchor="ctr">
            <a:spAutoFit/>
          </a:bodyPr>
          <a:lstStyle>
            <a:lvl1pPr>
              <a:defRPr sz="4200"/>
            </a:lvl1pPr>
          </a:lstStyle>
          <a:p>
            <a:r>
              <a:rPr sz="2100"/>
              <a:t>2017</a:t>
            </a:r>
            <a:endParaRPr sz="2100"/>
          </a:p>
        </p:txBody>
      </p:sp>
      <p:sp>
        <p:nvSpPr>
          <p:cNvPr id="102" name="Shape 102"/>
          <p:cNvSpPr/>
          <p:nvPr/>
        </p:nvSpPr>
        <p:spPr>
          <a:xfrm>
            <a:off x="8410010" y="764918"/>
            <a:ext cx="705321" cy="361637"/>
          </a:xfrm>
          <a:prstGeom prst="rect">
            <a:avLst/>
          </a:prstGeom>
          <a:ln w="12700">
            <a:miter lim="400000"/>
          </a:ln>
        </p:spPr>
        <p:txBody>
          <a:bodyPr wrap="none" lIns="19050" tIns="19050" rIns="19050" bIns="19050" anchor="ctr">
            <a:spAutoFit/>
          </a:bodyPr>
          <a:lstStyle>
            <a:lvl1pPr>
              <a:defRPr sz="4200"/>
            </a:lvl1pPr>
          </a:lstStyle>
          <a:p>
            <a:r>
              <a:rPr sz="2100"/>
              <a:t>2018</a:t>
            </a:r>
            <a:endParaRPr sz="2100"/>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asted-image.jpeg"/>
          <p:cNvPicPr>
            <a:picLocks noChangeAspect="1"/>
          </p:cNvPicPr>
          <p:nvPr/>
        </p:nvPicPr>
        <p:blipFill>
          <a:blip r:embed="rId1"/>
          <a:stretch>
            <a:fillRect/>
          </a:stretch>
        </p:blipFill>
        <p:spPr>
          <a:xfrm>
            <a:off x="2265164" y="196453"/>
            <a:ext cx="7661672" cy="6465094"/>
          </a:xfrm>
          <a:prstGeom prst="rect">
            <a:avLst/>
          </a:prstGeom>
          <a:ln w="12700">
            <a:miter lim="400000"/>
            <a:headEnd/>
            <a:tailEnd/>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image15.png"/>
          <p:cNvPicPr>
            <a:picLocks noChangeAspect="1"/>
          </p:cNvPicPr>
          <p:nvPr/>
        </p:nvPicPr>
        <p:blipFill>
          <a:blip r:embed="rId1"/>
          <a:srcRect l="27080" t="17242" r="29968" b="16967"/>
          <a:stretch>
            <a:fillRect/>
          </a:stretch>
        </p:blipFill>
        <p:spPr>
          <a:xfrm>
            <a:off x="1369177" y="321200"/>
            <a:ext cx="2238536" cy="2033999"/>
          </a:xfrm>
          <a:prstGeom prst="rect">
            <a:avLst/>
          </a:prstGeom>
          <a:ln w="12700">
            <a:miter lim="400000"/>
            <a:headEnd/>
            <a:tailEnd/>
          </a:ln>
        </p:spPr>
      </p:pic>
      <p:sp>
        <p:nvSpPr>
          <p:cNvPr id="107" name="Shape 107"/>
          <p:cNvSpPr/>
          <p:nvPr/>
        </p:nvSpPr>
        <p:spPr>
          <a:xfrm>
            <a:off x="3346886" y="252179"/>
            <a:ext cx="7401620" cy="6337986"/>
          </a:xfrm>
          <a:prstGeom prst="rect">
            <a:avLst/>
          </a:prstGeom>
          <a:ln w="12700">
            <a:miter lim="400000"/>
          </a:ln>
        </p:spPr>
        <p:txBody>
          <a:bodyPr lIns="32147" tIns="32147" rIns="32147" bIns="32147">
            <a:spAutoFit/>
          </a:bodyPr>
          <a:lstStyle/>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750"/>
              <a:t>1.数据团队建设现状</a:t>
            </a:r>
            <a:endParaRPr sz="2750"/>
          </a:p>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750"/>
          </a:p>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750"/>
          </a:p>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750"/>
              <a:t>2.数据从业者职业发展现状</a:t>
            </a:r>
            <a:endParaRPr sz="2750"/>
          </a:p>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750"/>
          </a:p>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750"/>
          </a:p>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750"/>
          </a:p>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2750"/>
              <a:t>3.数据团队人才培养</a:t>
            </a:r>
            <a:endParaRPr sz="2750"/>
          </a:p>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750"/>
          </a:p>
          <a:p>
            <a:pPr defTabSz="441325">
              <a:lnSpc>
                <a:spcPct val="150000"/>
              </a:lnSpc>
              <a:defRPr sz="55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750"/>
          </a:p>
        </p:txBody>
      </p:sp>
      <p:sp>
        <p:nvSpPr>
          <p:cNvPr id="108" name="Shape 108"/>
          <p:cNvSpPr/>
          <p:nvPr/>
        </p:nvSpPr>
        <p:spPr>
          <a:xfrm>
            <a:off x="1579886" y="544012"/>
            <a:ext cx="884859" cy="546303"/>
          </a:xfrm>
          <a:prstGeom prst="rect">
            <a:avLst/>
          </a:prstGeom>
          <a:ln w="12700">
            <a:miter lim="400000"/>
          </a:ln>
        </p:spPr>
        <p:txBody>
          <a:bodyPr wrap="none" lIns="19050" tIns="19050" rIns="19050" bIns="19050" anchor="ctr">
            <a:spAutoFit/>
          </a:bodyPr>
          <a:lstStyle>
            <a:lvl1pPr algn="ctr">
              <a:defRPr sz="6600" b="1">
                <a:solidFill>
                  <a:srgbClr val="26415E"/>
                </a:solidFill>
                <a:latin typeface="Helvetica Neue"/>
                <a:ea typeface="Helvetica Neue"/>
                <a:cs typeface="Helvetica Neue"/>
                <a:sym typeface="Helvetica Neue"/>
              </a:defRPr>
            </a:lvl1pPr>
          </a:lstStyle>
          <a:p>
            <a:r>
              <a:rPr sz="3300"/>
              <a:t>目录</a:t>
            </a:r>
            <a:endParaRPr sz="3300"/>
          </a:p>
        </p:txBody>
      </p:sp>
      <p:sp>
        <p:nvSpPr>
          <p:cNvPr id="109" name="Shape 109"/>
          <p:cNvSpPr/>
          <p:nvPr/>
        </p:nvSpPr>
        <p:spPr>
          <a:xfrm>
            <a:off x="3499497" y="1014835"/>
            <a:ext cx="3004027" cy="646716"/>
          </a:xfrm>
          <a:prstGeom prst="rect">
            <a:avLst/>
          </a:prstGeom>
          <a:ln w="12700">
            <a:miter lim="400000"/>
          </a:ln>
        </p:spPr>
        <p:txBody>
          <a:bodyPr wrap="none" lIns="19050" tIns="19050" rIns="19050" bIns="19050" anchor="ctr">
            <a:spAutoFit/>
          </a:bodyPr>
          <a:lstStyle/>
          <a:p>
            <a:pPr defTabSz="441325">
              <a:lnSpc>
                <a:spcPct val="1500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1.1数据团队发展综述</a:t>
            </a:r>
            <a:endParaRPr sz="1400"/>
          </a:p>
          <a:p>
            <a:pPr defTabSz="441325">
              <a:lnSpc>
                <a:spcPct val="1500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1.2人工智能大背景下的数据团队建设</a:t>
            </a:r>
            <a:endParaRPr sz="1400"/>
          </a:p>
        </p:txBody>
      </p:sp>
      <p:sp>
        <p:nvSpPr>
          <p:cNvPr id="110" name="Shape 110"/>
          <p:cNvSpPr/>
          <p:nvPr/>
        </p:nvSpPr>
        <p:spPr>
          <a:xfrm>
            <a:off x="3533295" y="3270614"/>
            <a:ext cx="1261564" cy="1616212"/>
          </a:xfrm>
          <a:prstGeom prst="rect">
            <a:avLst/>
          </a:prstGeom>
          <a:ln w="12700">
            <a:miter lim="400000"/>
          </a:ln>
        </p:spPr>
        <p:txBody>
          <a:bodyPr wrap="none" lIns="19050" tIns="19050" rIns="19050" bIns="19050" anchor="ctr">
            <a:spAutoFit/>
          </a:bodyPr>
          <a:lstStyle/>
          <a:p>
            <a:pPr defTabSz="441325">
              <a:lnSpc>
                <a:spcPct val="1500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2.1 工具篇</a:t>
            </a:r>
            <a:endParaRPr sz="1400"/>
          </a:p>
          <a:p>
            <a:pPr defTabSz="441325">
              <a:lnSpc>
                <a:spcPct val="1500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2.2 薪资篇</a:t>
            </a:r>
            <a:endParaRPr sz="1400"/>
          </a:p>
          <a:p>
            <a:pPr defTabSz="441325">
              <a:lnSpc>
                <a:spcPct val="1500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2.3 自我认知篇</a:t>
            </a:r>
            <a:endParaRPr sz="1400"/>
          </a:p>
          <a:p>
            <a:pPr defTabSz="441325">
              <a:lnSpc>
                <a:spcPct val="1500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2.4 工作生活篇</a:t>
            </a:r>
            <a:endParaRPr sz="1400"/>
          </a:p>
          <a:p>
            <a:pPr defTabSz="441325">
              <a:lnSpc>
                <a:spcPct val="1500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2.5 伦理责任篇</a:t>
            </a:r>
            <a:endParaRPr sz="1400"/>
          </a:p>
        </p:txBody>
      </p:sp>
      <p:sp>
        <p:nvSpPr>
          <p:cNvPr id="111" name="Shape 111"/>
          <p:cNvSpPr/>
          <p:nvPr/>
        </p:nvSpPr>
        <p:spPr>
          <a:xfrm>
            <a:off x="3474520" y="5791634"/>
            <a:ext cx="2159245" cy="646716"/>
          </a:xfrm>
          <a:prstGeom prst="rect">
            <a:avLst/>
          </a:prstGeom>
          <a:ln w="12700">
            <a:miter lim="400000"/>
          </a:ln>
        </p:spPr>
        <p:txBody>
          <a:bodyPr wrap="none" lIns="19050" tIns="19050" rIns="19050" bIns="19050" anchor="ctr">
            <a:spAutoFit/>
          </a:bodyPr>
          <a:lstStyle/>
          <a:p>
            <a:pPr defTabSz="441325">
              <a:lnSpc>
                <a:spcPct val="1500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3.1 高校数据专业增长情况</a:t>
            </a:r>
            <a:endParaRPr sz="1400"/>
          </a:p>
          <a:p>
            <a:pPr defTabSz="441325">
              <a:lnSpc>
                <a:spcPct val="150000"/>
              </a:lnSpc>
              <a:defRPr sz="28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3.2 高校数据专业培养体系</a:t>
            </a:r>
            <a:endParaRPr sz="1400"/>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image15.png"/>
          <p:cNvPicPr>
            <a:picLocks noChangeAspect="1"/>
          </p:cNvPicPr>
          <p:nvPr/>
        </p:nvPicPr>
        <p:blipFill>
          <a:blip r:embed="rId3"/>
          <a:srcRect l="27080" t="17242" r="29968" b="16967"/>
          <a:stretch>
            <a:fillRect/>
          </a:stretch>
        </p:blipFill>
        <p:spPr>
          <a:xfrm>
            <a:off x="492208" y="-694386"/>
            <a:ext cx="2238536" cy="2033999"/>
          </a:xfrm>
          <a:prstGeom prst="rect">
            <a:avLst/>
          </a:prstGeom>
          <a:ln w="12700">
            <a:miter lim="400000"/>
            <a:headEnd/>
            <a:tailEnd/>
          </a:ln>
        </p:spPr>
      </p:pic>
      <p:sp>
        <p:nvSpPr>
          <p:cNvPr id="114" name="Shape 114"/>
          <p:cNvSpPr/>
          <p:nvPr/>
        </p:nvSpPr>
        <p:spPr>
          <a:xfrm>
            <a:off x="1283989" y="1698535"/>
            <a:ext cx="1446793" cy="1085127"/>
          </a:xfrm>
          <a:prstGeom prst="rect">
            <a:avLst/>
          </a:prstGeom>
          <a:ln w="12700">
            <a:miter lim="400000"/>
          </a:ln>
        </p:spPr>
        <p:txBody>
          <a:bodyPr lIns="32147" tIns="32147" rIns="32147" bIns="32147"/>
          <a:lstStyle>
            <a:lvl1pPr defTabSz="883285">
              <a:defRPr sz="28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400"/>
              <a:t>人工智能技术是否已成为你所在机构的战略性议题？</a:t>
            </a:r>
            <a:endParaRPr sz="1400"/>
          </a:p>
        </p:txBody>
      </p:sp>
      <p:graphicFrame>
        <p:nvGraphicFramePr>
          <p:cNvPr id="115" name="Chart 115"/>
          <p:cNvGraphicFramePr/>
          <p:nvPr/>
        </p:nvGraphicFramePr>
        <p:xfrm>
          <a:off x="3077136" y="1074322"/>
          <a:ext cx="2892911" cy="279646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6" name="Chart 116"/>
          <p:cNvGraphicFramePr/>
          <p:nvPr/>
        </p:nvGraphicFramePr>
        <p:xfrm>
          <a:off x="6816989" y="1081207"/>
          <a:ext cx="2635866" cy="2789580"/>
        </p:xfrm>
        <a:graphic>
          <a:graphicData uri="http://schemas.openxmlformats.org/drawingml/2006/chart">
            <c:chart xmlns:c="http://schemas.openxmlformats.org/drawingml/2006/chart" xmlns:r="http://schemas.openxmlformats.org/officeDocument/2006/relationships" r:id="rId2"/>
          </a:graphicData>
        </a:graphic>
      </p:graphicFrame>
      <p:sp>
        <p:nvSpPr>
          <p:cNvPr id="117" name="Shape 117"/>
          <p:cNvSpPr/>
          <p:nvPr/>
        </p:nvSpPr>
        <p:spPr>
          <a:xfrm>
            <a:off x="9758039" y="1720073"/>
            <a:ext cx="1941754" cy="1042052"/>
          </a:xfrm>
          <a:prstGeom prst="rect">
            <a:avLst/>
          </a:prstGeom>
          <a:ln w="12700">
            <a:miter lim="400000"/>
          </a:ln>
        </p:spPr>
        <p:txBody>
          <a:bodyPr lIns="32147" tIns="32147" rIns="32147" bIns="32147"/>
          <a:lstStyle/>
          <a:p>
            <a:pPr defTabSz="441325">
              <a:defRPr sz="28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未来一年，你是否考虑在工作中更频繁地使用 AI 相关技术？</a:t>
            </a:r>
            <a:endParaRPr sz="1400"/>
          </a:p>
        </p:txBody>
      </p:sp>
      <p:sp>
        <p:nvSpPr>
          <p:cNvPr id="118" name="Shape 118"/>
          <p:cNvSpPr/>
          <p:nvPr/>
        </p:nvSpPr>
        <p:spPr>
          <a:xfrm>
            <a:off x="4526832" y="2446192"/>
            <a:ext cx="652148" cy="358574"/>
          </a:xfrm>
          <a:prstGeom prst="rect">
            <a:avLst/>
          </a:prstGeom>
          <a:ln w="12700">
            <a:miter lim="400000"/>
          </a:ln>
        </p:spPr>
        <p:txBody>
          <a:bodyPr lIns="32147" tIns="32147" rIns="32147" bIns="32147"/>
          <a:lstStyle>
            <a:lvl1pPr defTabSz="883285">
              <a:defRPr sz="3400">
                <a:latin typeface="Century Gothic" panose="020B0502020202020204"/>
                <a:ea typeface="Century Gothic" panose="020B0502020202020204"/>
                <a:cs typeface="Century Gothic" panose="020B0502020202020204"/>
                <a:sym typeface="Century Gothic" panose="020B0502020202020204"/>
              </a:defRPr>
            </a:lvl1pPr>
          </a:lstStyle>
          <a:p>
            <a:r>
              <a:rPr sz="1700"/>
              <a:t>56%</a:t>
            </a:r>
            <a:endParaRPr sz="1700"/>
          </a:p>
        </p:txBody>
      </p:sp>
      <p:sp>
        <p:nvSpPr>
          <p:cNvPr id="119" name="Shape 119"/>
          <p:cNvSpPr/>
          <p:nvPr/>
        </p:nvSpPr>
        <p:spPr>
          <a:xfrm>
            <a:off x="8789576" y="2638529"/>
            <a:ext cx="652148" cy="358573"/>
          </a:xfrm>
          <a:prstGeom prst="rect">
            <a:avLst/>
          </a:prstGeom>
          <a:ln w="12700">
            <a:miter lim="400000"/>
          </a:ln>
        </p:spPr>
        <p:txBody>
          <a:bodyPr lIns="32147" tIns="32147" rIns="32147" bIns="32147"/>
          <a:lstStyle>
            <a:lvl1pPr defTabSz="883285">
              <a:defRPr sz="3400">
                <a:latin typeface="Century Gothic" panose="020B0502020202020204"/>
                <a:ea typeface="Century Gothic" panose="020B0502020202020204"/>
                <a:cs typeface="Century Gothic" panose="020B0502020202020204"/>
                <a:sym typeface="Century Gothic" panose="020B0502020202020204"/>
              </a:defRPr>
            </a:lvl1pPr>
          </a:lstStyle>
          <a:p>
            <a:r>
              <a:rPr sz="1700"/>
              <a:t>81%</a:t>
            </a:r>
            <a:endParaRPr sz="1700"/>
          </a:p>
        </p:txBody>
      </p:sp>
      <p:sp>
        <p:nvSpPr>
          <p:cNvPr id="120" name="Shape 120"/>
          <p:cNvSpPr/>
          <p:nvPr/>
        </p:nvSpPr>
        <p:spPr>
          <a:xfrm>
            <a:off x="7544204" y="1628564"/>
            <a:ext cx="652149" cy="358574"/>
          </a:xfrm>
          <a:prstGeom prst="rect">
            <a:avLst/>
          </a:prstGeom>
          <a:ln w="12700">
            <a:miter lim="400000"/>
          </a:ln>
        </p:spPr>
        <p:txBody>
          <a:bodyPr lIns="32147" tIns="32147" rIns="32147" bIns="32147"/>
          <a:lstStyle>
            <a:lvl1pPr defTabSz="883285">
              <a:defRPr sz="3400">
                <a:latin typeface="Century Gothic" panose="020B0502020202020204"/>
                <a:ea typeface="Century Gothic" panose="020B0502020202020204"/>
                <a:cs typeface="Century Gothic" panose="020B0502020202020204"/>
                <a:sym typeface="Century Gothic" panose="020B0502020202020204"/>
              </a:defRPr>
            </a:lvl1pPr>
          </a:lstStyle>
          <a:p>
            <a:r>
              <a:rPr sz="1700"/>
              <a:t>19%</a:t>
            </a:r>
            <a:endParaRPr sz="1700"/>
          </a:p>
        </p:txBody>
      </p:sp>
      <p:sp>
        <p:nvSpPr>
          <p:cNvPr id="121" name="Shape 121"/>
          <p:cNvSpPr/>
          <p:nvPr/>
        </p:nvSpPr>
        <p:spPr>
          <a:xfrm>
            <a:off x="1312361" y="5298858"/>
            <a:ext cx="1941754" cy="495809"/>
          </a:xfrm>
          <a:prstGeom prst="rect">
            <a:avLst/>
          </a:prstGeom>
          <a:ln w="12700">
            <a:miter lim="400000"/>
          </a:ln>
        </p:spPr>
        <p:txBody>
          <a:bodyPr lIns="32147" tIns="32147" rIns="32147" bIns="32147">
            <a:spAutoFit/>
          </a:bodyPr>
          <a:lstStyle/>
          <a:p>
            <a:pPr defTabSz="441325">
              <a:defRPr sz="28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400"/>
              <a:t>你所在机构的 AI 项目由谁实施？</a:t>
            </a:r>
            <a:endParaRPr sz="1400"/>
          </a:p>
        </p:txBody>
      </p:sp>
      <p:pic>
        <p:nvPicPr>
          <p:cNvPr id="122" name="pasted-image.png"/>
          <p:cNvPicPr>
            <a:picLocks noChangeAspect="1"/>
          </p:cNvPicPr>
          <p:nvPr/>
        </p:nvPicPr>
        <p:blipFill>
          <a:blip r:embed="rId4"/>
          <a:stretch>
            <a:fillRect/>
          </a:stretch>
        </p:blipFill>
        <p:spPr>
          <a:xfrm>
            <a:off x="4039119" y="4064097"/>
            <a:ext cx="5816487" cy="2684533"/>
          </a:xfrm>
          <a:prstGeom prst="rect">
            <a:avLst/>
          </a:prstGeom>
          <a:ln w="12700">
            <a:miter lim="400000"/>
            <a:headEnd/>
            <a:tailEnd/>
          </a:ln>
        </p:spPr>
      </p:pic>
      <p:sp>
        <p:nvSpPr>
          <p:cNvPr id="123" name="Shape 123"/>
          <p:cNvSpPr/>
          <p:nvPr/>
        </p:nvSpPr>
        <p:spPr>
          <a:xfrm>
            <a:off x="3234870" y="2337807"/>
            <a:ext cx="652148" cy="358574"/>
          </a:xfrm>
          <a:prstGeom prst="rect">
            <a:avLst/>
          </a:prstGeom>
          <a:ln w="12700">
            <a:miter lim="400000"/>
          </a:ln>
        </p:spPr>
        <p:txBody>
          <a:bodyPr lIns="32147" tIns="32147" rIns="32147" bIns="32147"/>
          <a:lstStyle>
            <a:lvl1pPr defTabSz="883285">
              <a:defRPr sz="3400">
                <a:latin typeface="Century Gothic" panose="020B0502020202020204"/>
                <a:ea typeface="Century Gothic" panose="020B0502020202020204"/>
                <a:cs typeface="Century Gothic" panose="020B0502020202020204"/>
                <a:sym typeface="Century Gothic" panose="020B0502020202020204"/>
              </a:defRPr>
            </a:lvl1pPr>
          </a:lstStyle>
          <a:p>
            <a:r>
              <a:rPr sz="1700"/>
              <a:t>34%</a:t>
            </a:r>
            <a:endParaRPr sz="1700"/>
          </a:p>
        </p:txBody>
      </p:sp>
      <p:sp>
        <p:nvSpPr>
          <p:cNvPr id="124" name="Shape 124"/>
          <p:cNvSpPr/>
          <p:nvPr/>
        </p:nvSpPr>
        <p:spPr>
          <a:xfrm>
            <a:off x="3667052" y="1306495"/>
            <a:ext cx="652149" cy="358574"/>
          </a:xfrm>
          <a:prstGeom prst="rect">
            <a:avLst/>
          </a:prstGeom>
          <a:ln w="12700">
            <a:miter lim="400000"/>
          </a:ln>
        </p:spPr>
        <p:txBody>
          <a:bodyPr lIns="32147" tIns="32147" rIns="32147" bIns="32147"/>
          <a:lstStyle>
            <a:lvl1pPr defTabSz="883285">
              <a:defRPr sz="3400">
                <a:latin typeface="Century Gothic" panose="020B0502020202020204"/>
                <a:ea typeface="Century Gothic" panose="020B0502020202020204"/>
                <a:cs typeface="Century Gothic" panose="020B0502020202020204"/>
                <a:sym typeface="Century Gothic" panose="020B0502020202020204"/>
              </a:defRPr>
            </a:lvl1pPr>
          </a:lstStyle>
          <a:p>
            <a:r>
              <a:rPr sz="1700"/>
              <a:t>10%</a:t>
            </a:r>
            <a:endParaRPr sz="1700"/>
          </a:p>
        </p:txBody>
      </p:sp>
      <p:sp>
        <p:nvSpPr>
          <p:cNvPr id="125" name="Shape 125"/>
          <p:cNvSpPr/>
          <p:nvPr/>
        </p:nvSpPr>
        <p:spPr>
          <a:xfrm>
            <a:off x="1261814" y="599693"/>
            <a:ext cx="362920" cy="361637"/>
          </a:xfrm>
          <a:prstGeom prst="rect">
            <a:avLst/>
          </a:prstGeom>
          <a:ln w="12700">
            <a:miter lim="400000"/>
          </a:ln>
        </p:spPr>
        <p:txBody>
          <a:bodyPr wrap="none" lIns="19050" tIns="19050" rIns="19050" bIns="19050" anchor="ctr">
            <a:spAutoFit/>
          </a:bodyPr>
          <a:lstStyle/>
          <a:p>
            <a:pPr marR="321310" defTabSz="321310">
              <a:spcBef>
                <a:spcPts val="2500"/>
              </a:spcBef>
              <a:defRPr sz="42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100"/>
          </a:p>
        </p:txBody>
      </p:sp>
      <p:sp>
        <p:nvSpPr>
          <p:cNvPr id="126" name="Shape 126"/>
          <p:cNvSpPr/>
          <p:nvPr/>
        </p:nvSpPr>
        <p:spPr>
          <a:xfrm>
            <a:off x="721436" y="209047"/>
            <a:ext cx="6386364" cy="546303"/>
          </a:xfrm>
          <a:prstGeom prst="rect">
            <a:avLst/>
          </a:prstGeom>
          <a:ln w="12700">
            <a:miter lim="400000"/>
          </a:ln>
        </p:spPr>
        <p:txBody>
          <a:bodyPr wrap="none" lIns="19050" tIns="19050" rIns="19050" bIns="19050" anchor="ctr">
            <a:spAutoFit/>
          </a:bodyPr>
          <a:lstStyle>
            <a:lvl1pPr algn="ctr">
              <a:defRPr sz="6600" b="1">
                <a:solidFill>
                  <a:srgbClr val="26415E"/>
                </a:solidFill>
                <a:latin typeface="Helvetica Neue"/>
                <a:ea typeface="Helvetica Neue"/>
                <a:cs typeface="Helvetica Neue"/>
                <a:sym typeface="Helvetica Neue"/>
              </a:defRPr>
            </a:lvl1pPr>
          </a:lstStyle>
          <a:p>
            <a:r>
              <a:rPr sz="3300"/>
              <a:t>人工智能大背景下的数据团队建设</a:t>
            </a:r>
            <a:endParaRPr sz="330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3" name="TextBox 2"/>
          <p:cNvSpPr txBox="1"/>
          <p:nvPr/>
        </p:nvSpPr>
        <p:spPr>
          <a:xfrm>
            <a:off x="4799856" y="2712059"/>
            <a:ext cx="6647415" cy="2400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defTabSz="914400" rtl="0" fontAlgn="auto" latinLnBrk="0" hangingPunct="0">
              <a:lnSpc>
                <a:spcPct val="150000"/>
              </a:lnSpc>
              <a:spcBef>
                <a:spcPts val="0"/>
              </a:spcBef>
              <a:buClrTx/>
              <a:buSzTx/>
              <a:buFont typeface="Arial" panose="020B0604020202020204" pitchFamily="34" charset="0"/>
              <a:buChar char="•"/>
            </a:pPr>
            <a:r>
              <a:rPr lang="en-US" altLang="zh-CN" sz="2000" b="0" dirty="0">
                <a:solidFill>
                  <a:schemeClr val="bg1"/>
                </a:solidFill>
                <a:latin typeface="PingFang SC Regular" charset="-122"/>
                <a:ea typeface="PingFang SC Regular" charset="-122"/>
                <a:cs typeface="PingFang SC Regular" charset="-122"/>
              </a:rPr>
              <a:t>Stanford</a:t>
            </a:r>
            <a:r>
              <a:rPr lang="zh-CN" altLang="en-US" sz="2000" b="0" dirty="0">
                <a:solidFill>
                  <a:schemeClr val="bg1"/>
                </a:solidFill>
                <a:latin typeface="PingFang SC Regular" charset="-122"/>
                <a:ea typeface="PingFang SC Regular" charset="-122"/>
                <a:cs typeface="PingFang SC Regular" charset="-122"/>
              </a:rPr>
              <a:t> </a:t>
            </a:r>
            <a:r>
              <a:rPr lang="en-US" altLang="zh-CN" sz="2000" b="0" dirty="0">
                <a:solidFill>
                  <a:schemeClr val="bg1"/>
                </a:solidFill>
                <a:latin typeface="PingFang SC Regular" charset="-122"/>
                <a:ea typeface="PingFang SC Regular" charset="-122"/>
                <a:cs typeface="PingFang SC Regular" charset="-122"/>
              </a:rPr>
              <a:t>CS PhD</a:t>
            </a:r>
            <a:r>
              <a:rPr lang="zh-CN" altLang="en-US" sz="2000" b="0" dirty="0">
                <a:solidFill>
                  <a:schemeClr val="bg1"/>
                </a:solidFill>
                <a:latin typeface="PingFang SC Regular" charset="-122"/>
                <a:ea typeface="PingFang SC Regular" charset="-122"/>
                <a:cs typeface="PingFang SC Regular" charset="-122"/>
              </a:rPr>
              <a:t> </a:t>
            </a:r>
            <a:r>
              <a:rPr lang="en-US" altLang="zh-CN" sz="2000" b="0" dirty="0">
                <a:solidFill>
                  <a:schemeClr val="bg1"/>
                </a:solidFill>
                <a:latin typeface="PingFang SC Regular" charset="-122"/>
                <a:ea typeface="PingFang SC Regular" charset="-122"/>
                <a:cs typeface="PingFang SC Regular" charset="-122"/>
              </a:rPr>
              <a:t>- NLP</a:t>
            </a:r>
            <a:r>
              <a:rPr lang="zh-CN" altLang="en-US" sz="2000" b="0" dirty="0">
                <a:solidFill>
                  <a:schemeClr val="bg1"/>
                </a:solidFill>
                <a:latin typeface="PingFang SC Regular" charset="-122"/>
                <a:ea typeface="PingFang SC Regular" charset="-122"/>
                <a:cs typeface="PingFang SC Regular" charset="-122"/>
              </a:rPr>
              <a:t> </a:t>
            </a:r>
            <a:r>
              <a:rPr lang="en-US" altLang="zh-CN" sz="2000" b="0" dirty="0">
                <a:solidFill>
                  <a:schemeClr val="bg1"/>
                </a:solidFill>
                <a:latin typeface="PingFang SC Regular" charset="-122"/>
                <a:ea typeface="PingFang SC Regular" charset="-122"/>
                <a:cs typeface="PingFang SC Regular" charset="-122"/>
              </a:rPr>
              <a:t>Lab</a:t>
            </a:r>
            <a:endParaRPr lang="en-US" altLang="zh-CN" sz="2000" b="0" dirty="0">
              <a:solidFill>
                <a:schemeClr val="bg1"/>
              </a:solidFill>
              <a:latin typeface="PingFang SC Regular" charset="-122"/>
              <a:ea typeface="PingFang SC Regular" charset="-122"/>
              <a:cs typeface="PingFang SC Regular" charset="-122"/>
            </a:endParaRPr>
          </a:p>
          <a:p>
            <a:pPr marL="342900" marR="0" indent="-342900" defTabSz="914400" rtl="0" fontAlgn="auto" latinLnBrk="0" hangingPunct="0">
              <a:lnSpc>
                <a:spcPct val="150000"/>
              </a:lnSpc>
              <a:spcBef>
                <a:spcPts val="0"/>
              </a:spcBef>
              <a:buClrTx/>
              <a:buSzTx/>
              <a:buFont typeface="Arial" panose="020B0604020202020204" pitchFamily="34" charset="0"/>
              <a:buChar char="•"/>
            </a:pPr>
            <a:r>
              <a:rPr kumimoji="0" lang="en-US" altLang="zh-CN" sz="20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Facebook </a:t>
            </a:r>
            <a:r>
              <a:rPr lang="zh-CN" altLang="en-US" sz="2000" b="0" dirty="0">
                <a:solidFill>
                  <a:schemeClr val="bg1"/>
                </a:solidFill>
                <a:latin typeface="PingFang SC Regular" charset="-122"/>
                <a:ea typeface="PingFang SC Regular" charset="-122"/>
                <a:cs typeface="PingFang SC Regular" charset="-122"/>
              </a:rPr>
              <a:t>、微软研究院</a:t>
            </a:r>
            <a:endParaRPr lang="en-US" altLang="zh-CN" sz="2000" b="0" dirty="0">
              <a:solidFill>
                <a:schemeClr val="bg1"/>
              </a:solidFill>
              <a:latin typeface="PingFang SC Regular" charset="-122"/>
              <a:ea typeface="PingFang SC Regular" charset="-122"/>
              <a:cs typeface="PingFang SC Regular" charset="-122"/>
            </a:endParaRPr>
          </a:p>
          <a:p>
            <a:pPr marL="342900" marR="0" indent="-342900" defTabSz="914400" rtl="0" fontAlgn="auto" latinLnBrk="0" hangingPunct="0">
              <a:lnSpc>
                <a:spcPct val="150000"/>
              </a:lnSpc>
              <a:spcBef>
                <a:spcPts val="0"/>
              </a:spcBef>
              <a:buClrTx/>
              <a:buSzTx/>
              <a:buFont typeface="Arial" panose="020B0604020202020204" pitchFamily="34" charset="0"/>
              <a:buChar char="•"/>
            </a:pPr>
            <a:r>
              <a:rPr lang="zh-CN" altLang="en-US" sz="2000" b="0" dirty="0">
                <a:solidFill>
                  <a:schemeClr val="bg1"/>
                </a:solidFill>
                <a:latin typeface="PingFang SC Regular" charset="-122"/>
                <a:ea typeface="PingFang SC Regular" charset="-122"/>
                <a:cs typeface="PingFang SC Regular" charset="-122"/>
              </a:rPr>
              <a:t>回国创业</a:t>
            </a:r>
            <a:endParaRPr lang="en-US" altLang="zh-CN" sz="2000" b="0" dirty="0">
              <a:solidFill>
                <a:schemeClr val="bg1"/>
              </a:solidFill>
              <a:latin typeface="PingFang SC Regular" charset="-122"/>
              <a:ea typeface="PingFang SC Regular" charset="-122"/>
              <a:cs typeface="PingFang SC Regular" charset="-122"/>
            </a:endParaRPr>
          </a:p>
          <a:p>
            <a:pPr marL="342900" marR="0" indent="-342900" defTabSz="914400" rtl="0" fontAlgn="auto" latinLnBrk="0" hangingPunct="0">
              <a:lnSpc>
                <a:spcPct val="150000"/>
              </a:lnSpc>
              <a:spcBef>
                <a:spcPts val="0"/>
              </a:spcBef>
              <a:buClrTx/>
              <a:buSzTx/>
              <a:buFont typeface="Arial" panose="020B0604020202020204" pitchFamily="34" charset="0"/>
              <a:buChar char="•"/>
            </a:pPr>
            <a:r>
              <a:rPr lang="zh-CN" altLang="en-US" sz="2000" b="0" dirty="0">
                <a:solidFill>
                  <a:schemeClr val="bg1"/>
                </a:solidFill>
                <a:latin typeface="PingFang SC Regular" charset="-122"/>
                <a:ea typeface="PingFang SC Regular" charset="-122"/>
                <a:cs typeface="PingFang SC Regular" charset="-122"/>
              </a:rPr>
              <a:t>亿级</a:t>
            </a:r>
            <a:r>
              <a:rPr lang="en-US" altLang="zh-CN" sz="2000" b="0" dirty="0">
                <a:solidFill>
                  <a:schemeClr val="bg1"/>
                </a:solidFill>
                <a:latin typeface="PingFang SC Regular" charset="-122"/>
                <a:ea typeface="PingFang SC Regular" charset="-122"/>
                <a:cs typeface="PingFang SC Regular" charset="-122"/>
              </a:rPr>
              <a:t>A</a:t>
            </a:r>
            <a:r>
              <a:rPr lang="zh-CN" altLang="en-US" sz="2000" b="0" dirty="0">
                <a:solidFill>
                  <a:schemeClr val="bg1"/>
                </a:solidFill>
                <a:latin typeface="PingFang SC Regular" charset="-122"/>
                <a:ea typeface="PingFang SC Regular" charset="-122"/>
                <a:cs typeface="PingFang SC Regular" charset="-122"/>
              </a:rPr>
              <a:t>轮融资</a:t>
            </a:r>
            <a:endParaRPr lang="en-US" altLang="zh-CN" sz="2000" b="0" dirty="0">
              <a:solidFill>
                <a:schemeClr val="bg1"/>
              </a:solidFill>
              <a:latin typeface="PingFang SC Regular" charset="-122"/>
              <a:ea typeface="PingFang SC Regular" charset="-122"/>
              <a:cs typeface="PingFang SC Regular" charset="-122"/>
            </a:endParaRPr>
          </a:p>
          <a:p>
            <a:pPr marL="342900" marR="0" indent="-342900" defTabSz="914400" rtl="0" fontAlgn="auto" latinLnBrk="0" hangingPunct="0">
              <a:lnSpc>
                <a:spcPct val="150000"/>
              </a:lnSpc>
              <a:spcBef>
                <a:spcPts val="0"/>
              </a:spcBef>
              <a:buClrTx/>
              <a:buSzTx/>
              <a:buFont typeface="Arial" panose="020B0604020202020204" pitchFamily="34" charset="0"/>
              <a:buChar char="•"/>
            </a:pPr>
            <a:endParaRPr kumimoji="0" lang="en-US" sz="20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sp>
        <p:nvSpPr>
          <p:cNvPr id="12" name="TextBox 11"/>
          <p:cNvSpPr txBox="1"/>
          <p:nvPr/>
        </p:nvSpPr>
        <p:spPr>
          <a:xfrm>
            <a:off x="1477081" y="3180314"/>
            <a:ext cx="234935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44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rPr>
              <a:t>自我介绍</a:t>
            </a:r>
            <a:endParaRPr kumimoji="0" lang="en-US" sz="4400" b="0" u="none" strike="noStrike" cap="none" spc="0" normalizeH="0" baseline="0" dirty="0">
              <a:ln>
                <a:noFill/>
              </a:ln>
              <a:solidFill>
                <a:schemeClr val="bg1"/>
              </a:solidFill>
              <a:effectLst/>
              <a:uFillTx/>
              <a:latin typeface="PingFang SC Regular" charset="-122"/>
              <a:ea typeface="PingFang SC Regular" charset="-122"/>
              <a:cs typeface="PingFang SC Regular" charset="-122"/>
              <a:sym typeface="微软雅黑" panose="020B0503020204020204" charset="-122"/>
            </a:endParaRPr>
          </a:p>
        </p:txBody>
      </p:sp>
      <p:cxnSp>
        <p:nvCxnSpPr>
          <p:cNvPr id="16" name="Straight Connector 15"/>
          <p:cNvCxnSpPr/>
          <p:nvPr/>
        </p:nvCxnSpPr>
        <p:spPr>
          <a:xfrm>
            <a:off x="4799856" y="2564904"/>
            <a:ext cx="6192688" cy="0"/>
          </a:xfrm>
          <a:prstGeom prst="line">
            <a:avLst/>
          </a:prstGeom>
          <a:noFill/>
          <a:ln w="12700" cap="flat">
            <a:solidFill>
              <a:schemeClr val="bg1">
                <a:lumMod val="85000"/>
              </a:schemeClr>
            </a:solidFill>
            <a:prstDash val="dash"/>
            <a:miter lim="800000"/>
            <a:tailEnd type="none"/>
          </a:ln>
          <a:effectLst/>
          <a:sp3d/>
        </p:spPr>
        <p:style>
          <a:lnRef idx="0">
            <a:scrgbClr r="0" g="0" b="0"/>
          </a:lnRef>
          <a:fillRef idx="0">
            <a:scrgbClr r="0" g="0" b="0"/>
          </a:fillRef>
          <a:effectRef idx="0">
            <a:scrgbClr r="0" g="0" b="0"/>
          </a:effectRef>
          <a:fontRef idx="none"/>
        </p:style>
      </p:cxnSp>
      <p:sp>
        <p:nvSpPr>
          <p:cNvPr id="17" name="Rectangle 16"/>
          <p:cNvSpPr/>
          <p:nvPr/>
        </p:nvSpPr>
        <p:spPr>
          <a:xfrm>
            <a:off x="4799856" y="1776154"/>
            <a:ext cx="1415772" cy="584775"/>
          </a:xfrm>
          <a:prstGeom prst="rect">
            <a:avLst/>
          </a:prstGeom>
        </p:spPr>
        <p:txBody>
          <a:bodyPr wrap="none">
            <a:spAutoFit/>
          </a:bodyPr>
          <a:lstStyle/>
          <a:p>
            <a:pPr>
              <a:spcAft>
                <a:spcPts val="1800"/>
              </a:spcAft>
            </a:pPr>
            <a:r>
              <a:rPr lang="zh-CN" altLang="en-US" b="0" dirty="0">
                <a:solidFill>
                  <a:schemeClr val="bg1"/>
                </a:solidFill>
                <a:latin typeface="PingFang SC Medium" charset="-122"/>
                <a:ea typeface="PingFang SC Medium" charset="-122"/>
                <a:cs typeface="PingFang SC Medium" charset="-122"/>
              </a:rPr>
              <a:t>李纪为</a:t>
            </a:r>
            <a:endParaRPr lang="en-US" altLang="zh-CN" b="0" dirty="0">
              <a:solidFill>
                <a:schemeClr val="bg1"/>
              </a:solidFill>
              <a:latin typeface="PingFang SC Medium" charset="-122"/>
              <a:ea typeface="PingFang SC Medium" charset="-122"/>
              <a:cs typeface="PingFang SC Medium" charset="-122"/>
            </a:endParaRPr>
          </a:p>
        </p:txBody>
      </p:sp>
      <p:sp>
        <p:nvSpPr>
          <p:cNvPr id="2" name="Slide Number Placeholder 1"/>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15.png"/>
          <p:cNvPicPr>
            <a:picLocks noChangeAspect="1"/>
          </p:cNvPicPr>
          <p:nvPr/>
        </p:nvPicPr>
        <p:blipFill>
          <a:blip r:embed="rId1"/>
          <a:srcRect l="27080" t="17242" r="29968" b="16967"/>
          <a:stretch>
            <a:fillRect/>
          </a:stretch>
        </p:blipFill>
        <p:spPr>
          <a:xfrm>
            <a:off x="-32175" y="-835325"/>
            <a:ext cx="2238536" cy="2033999"/>
          </a:xfrm>
          <a:prstGeom prst="rect">
            <a:avLst/>
          </a:prstGeom>
          <a:ln w="12700">
            <a:miter lim="400000"/>
            <a:headEnd/>
            <a:tailEnd/>
          </a:ln>
        </p:spPr>
      </p:pic>
      <p:pic>
        <p:nvPicPr>
          <p:cNvPr id="129" name="pasted-image.pdf"/>
          <p:cNvPicPr>
            <a:picLocks noChangeAspect="1"/>
          </p:cNvPicPr>
          <p:nvPr/>
        </p:nvPicPr>
        <p:blipFill>
          <a:blip r:embed="rId2"/>
          <a:stretch>
            <a:fillRect/>
          </a:stretch>
        </p:blipFill>
        <p:spPr>
          <a:xfrm>
            <a:off x="2458427" y="1197775"/>
            <a:ext cx="6995763" cy="5460680"/>
          </a:xfrm>
          <a:prstGeom prst="rect">
            <a:avLst/>
          </a:prstGeom>
          <a:ln w="12700">
            <a:miter lim="400000"/>
            <a:headEnd/>
            <a:tailEnd/>
          </a:ln>
        </p:spPr>
      </p:pic>
      <p:sp>
        <p:nvSpPr>
          <p:cNvPr id="130" name="Shape 130"/>
          <p:cNvSpPr/>
          <p:nvPr/>
        </p:nvSpPr>
        <p:spPr>
          <a:xfrm>
            <a:off x="622442" y="290609"/>
            <a:ext cx="8290731" cy="546303"/>
          </a:xfrm>
          <a:prstGeom prst="rect">
            <a:avLst/>
          </a:prstGeom>
          <a:ln w="12700">
            <a:miter lim="400000"/>
          </a:ln>
        </p:spPr>
        <p:txBody>
          <a:bodyPr wrap="none" lIns="19050" tIns="19050" rIns="19050" bIns="19050" anchor="ctr">
            <a:spAutoFit/>
          </a:bodyPr>
          <a:lstStyle>
            <a:lvl1pPr algn="ctr">
              <a:defRPr sz="6600" b="1">
                <a:solidFill>
                  <a:srgbClr val="26415E"/>
                </a:solidFill>
                <a:latin typeface="Helvetica Neue"/>
                <a:ea typeface="Helvetica Neue"/>
                <a:cs typeface="Helvetica Neue"/>
                <a:sym typeface="Helvetica Neue"/>
              </a:defRPr>
            </a:lvl1pPr>
          </a:lstStyle>
          <a:p>
            <a:r>
              <a:rPr sz="3300"/>
              <a:t>Python最受欢迎，C、C++、JS 含金量最高</a:t>
            </a:r>
            <a:endParaRPr sz="3300"/>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image15.png"/>
          <p:cNvPicPr>
            <a:picLocks noChangeAspect="1"/>
          </p:cNvPicPr>
          <p:nvPr/>
        </p:nvPicPr>
        <p:blipFill>
          <a:blip r:embed="rId2"/>
          <a:srcRect l="27080" t="17242" r="29968" b="16967"/>
          <a:stretch>
            <a:fillRect/>
          </a:stretch>
        </p:blipFill>
        <p:spPr>
          <a:xfrm>
            <a:off x="572512" y="-561997"/>
            <a:ext cx="2238537" cy="2033999"/>
          </a:xfrm>
          <a:prstGeom prst="rect">
            <a:avLst/>
          </a:prstGeom>
          <a:ln w="12700">
            <a:miter lim="400000"/>
            <a:headEnd/>
            <a:tailEnd/>
          </a:ln>
        </p:spPr>
      </p:pic>
      <p:sp>
        <p:nvSpPr>
          <p:cNvPr id="133" name="Shape 133"/>
          <p:cNvSpPr/>
          <p:nvPr/>
        </p:nvSpPr>
        <p:spPr>
          <a:xfrm>
            <a:off x="1419710" y="715952"/>
            <a:ext cx="362920" cy="361637"/>
          </a:xfrm>
          <a:prstGeom prst="rect">
            <a:avLst/>
          </a:prstGeom>
          <a:ln w="12700">
            <a:miter lim="400000"/>
          </a:ln>
        </p:spPr>
        <p:txBody>
          <a:bodyPr wrap="none" lIns="19050" tIns="19050" rIns="19050" bIns="19050" anchor="ctr">
            <a:spAutoFit/>
          </a:bodyPr>
          <a:lstStyle/>
          <a:p>
            <a:pPr marR="321310" defTabSz="321310">
              <a:spcBef>
                <a:spcPts val="2500"/>
              </a:spcBef>
              <a:defRPr sz="4200">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2100"/>
          </a:p>
        </p:txBody>
      </p:sp>
      <p:graphicFrame>
        <p:nvGraphicFramePr>
          <p:cNvPr id="134" name="Chart 134"/>
          <p:cNvGraphicFramePr/>
          <p:nvPr/>
        </p:nvGraphicFramePr>
        <p:xfrm>
          <a:off x="5575636" y="2182898"/>
          <a:ext cx="7035886" cy="3640914"/>
        </p:xfrm>
        <a:graphic>
          <a:graphicData uri="http://schemas.openxmlformats.org/drawingml/2006/chart">
            <c:chart xmlns:c="http://schemas.openxmlformats.org/drawingml/2006/chart" xmlns:r="http://schemas.openxmlformats.org/officeDocument/2006/relationships" r:id="rId1"/>
          </a:graphicData>
        </a:graphic>
      </p:graphicFrame>
      <p:sp>
        <p:nvSpPr>
          <p:cNvPr id="135" name="Shape 135"/>
          <p:cNvSpPr/>
          <p:nvPr/>
        </p:nvSpPr>
        <p:spPr>
          <a:xfrm>
            <a:off x="7110212" y="1186725"/>
            <a:ext cx="3749345" cy="895919"/>
          </a:xfrm>
          <a:prstGeom prst="rect">
            <a:avLst/>
          </a:prstGeom>
          <a:ln w="12700">
            <a:miter lim="400000"/>
          </a:ln>
        </p:spPr>
        <p:txBody>
          <a:bodyPr lIns="32147" tIns="32147" rIns="32147" bIns="32147">
            <a:spAutoFit/>
          </a:bodyPr>
          <a:lstStyle>
            <a:lvl1pPr defTabSz="883285">
              <a:defRPr sz="36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800"/>
              <a:t>你认为谁应该为使用大数据与人工智能技术带来的道德问题承担主要责任？</a:t>
            </a:r>
            <a:endParaRPr sz="1800"/>
          </a:p>
        </p:txBody>
      </p:sp>
      <p:grpSp>
        <p:nvGrpSpPr>
          <p:cNvPr id="140" name="Group 140"/>
          <p:cNvGrpSpPr/>
          <p:nvPr/>
        </p:nvGrpSpPr>
        <p:grpSpPr>
          <a:xfrm>
            <a:off x="7999506" y="2054591"/>
            <a:ext cx="2312085" cy="698247"/>
            <a:chOff x="0" y="277731"/>
            <a:chExt cx="4624168" cy="1396491"/>
          </a:xfrm>
        </p:grpSpPr>
        <p:sp>
          <p:nvSpPr>
            <p:cNvPr id="136" name="Shape 136"/>
            <p:cNvSpPr/>
            <p:nvPr/>
          </p:nvSpPr>
          <p:spPr>
            <a:xfrm>
              <a:off x="1624926" y="277731"/>
              <a:ext cx="2999243" cy="1396493"/>
            </a:xfrm>
            <a:prstGeom prst="rect">
              <a:avLst/>
            </a:prstGeom>
            <a:noFill/>
            <a:ln w="12700" cap="flat">
              <a:noFill/>
              <a:miter lim="400000"/>
            </a:ln>
            <a:effectLst/>
          </p:spPr>
          <p:txBody>
            <a:bodyPr wrap="square" lIns="32147" tIns="32147" rIns="32147" bIns="32147" numCol="1" anchor="t">
              <a:noAutofit/>
            </a:bodyPr>
            <a:lstStyle>
              <a:lvl1pPr algn="ctr" defTabSz="883285">
                <a:spcBef>
                  <a:spcPts val="800"/>
                </a:spcBef>
                <a:defRPr sz="34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700"/>
                <a:t>国际</a:t>
              </a:r>
              <a:endParaRPr sz="1700"/>
            </a:p>
          </p:txBody>
        </p:sp>
        <p:sp>
          <p:nvSpPr>
            <p:cNvPr id="137" name="Shape 137"/>
            <p:cNvSpPr/>
            <p:nvPr/>
          </p:nvSpPr>
          <p:spPr>
            <a:xfrm>
              <a:off x="0" y="450544"/>
              <a:ext cx="380845" cy="380854"/>
            </a:xfrm>
            <a:prstGeom prst="rect">
              <a:avLst/>
            </a:prstGeom>
            <a:solidFill>
              <a:srgbClr val="FFE65F"/>
            </a:solidFill>
            <a:ln w="12700" cap="flat">
              <a:noFill/>
              <a:miter lim="400000"/>
            </a:ln>
            <a:effectLst/>
          </p:spPr>
          <p:txBody>
            <a:bodyPr wrap="square" lIns="32147" tIns="32147" rIns="32147" bIns="32147" numCol="1" anchor="ctr">
              <a:noAutofit/>
            </a:bodyPr>
            <a:lstStyle/>
            <a:p>
              <a:pPr algn="ctr" defTabSz="441325">
                <a:defRPr sz="1800">
                  <a:solidFill>
                    <a:srgbClr val="FFFFFF"/>
                  </a:solidFill>
                  <a:latin typeface="Calibri" panose="020F0502020204030204"/>
                  <a:ea typeface="Calibri" panose="020F0502020204030204"/>
                  <a:cs typeface="Calibri" panose="020F0502020204030204"/>
                  <a:sym typeface="Calibri" panose="020F0502020204030204"/>
                </a:defRPr>
              </a:pPr>
              <a:endParaRPr sz="900"/>
            </a:p>
          </p:txBody>
        </p:sp>
        <p:sp>
          <p:nvSpPr>
            <p:cNvPr id="138" name="Shape 138"/>
            <p:cNvSpPr/>
            <p:nvPr/>
          </p:nvSpPr>
          <p:spPr>
            <a:xfrm>
              <a:off x="2124301" y="450544"/>
              <a:ext cx="380846" cy="380854"/>
            </a:xfrm>
            <a:prstGeom prst="rect">
              <a:avLst/>
            </a:prstGeom>
            <a:solidFill>
              <a:srgbClr val="BFBFBF"/>
            </a:solidFill>
            <a:ln w="12700" cap="flat">
              <a:noFill/>
              <a:miter lim="400000"/>
            </a:ln>
            <a:effectLst/>
          </p:spPr>
          <p:txBody>
            <a:bodyPr wrap="square" lIns="32147" tIns="32147" rIns="32147" bIns="32147" numCol="1" anchor="ctr">
              <a:noAutofit/>
            </a:bodyPr>
            <a:lstStyle/>
            <a:p>
              <a:pPr algn="ctr" defTabSz="441325">
                <a:defRPr sz="1800">
                  <a:solidFill>
                    <a:srgbClr val="FFFFFF"/>
                  </a:solidFill>
                  <a:latin typeface="Calibri" panose="020F0502020204030204"/>
                  <a:ea typeface="Calibri" panose="020F0502020204030204"/>
                  <a:cs typeface="Calibri" panose="020F0502020204030204"/>
                  <a:sym typeface="Calibri" panose="020F0502020204030204"/>
                </a:defRPr>
              </a:pPr>
              <a:endParaRPr sz="900"/>
            </a:p>
          </p:txBody>
        </p:sp>
        <p:sp>
          <p:nvSpPr>
            <p:cNvPr id="139" name="Shape 139"/>
            <p:cNvSpPr/>
            <p:nvPr/>
          </p:nvSpPr>
          <p:spPr>
            <a:xfrm>
              <a:off x="368552" y="277731"/>
              <a:ext cx="2724135" cy="1396493"/>
            </a:xfrm>
            <a:prstGeom prst="rect">
              <a:avLst/>
            </a:prstGeom>
            <a:noFill/>
            <a:ln w="12700" cap="flat">
              <a:noFill/>
              <a:miter lim="400000"/>
            </a:ln>
            <a:effectLst/>
          </p:spPr>
          <p:txBody>
            <a:bodyPr wrap="square" lIns="32147" tIns="32147" rIns="32147" bIns="32147" numCol="1" anchor="t">
              <a:noAutofit/>
            </a:bodyPr>
            <a:lstStyle>
              <a:lvl1pPr defTabSz="883285">
                <a:defRPr sz="34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700"/>
                <a:t>中国</a:t>
              </a:r>
              <a:endParaRPr sz="1700"/>
            </a:p>
          </p:txBody>
        </p:sp>
      </p:grpSp>
      <p:sp>
        <p:nvSpPr>
          <p:cNvPr id="141" name="Shape 141"/>
          <p:cNvSpPr/>
          <p:nvPr/>
        </p:nvSpPr>
        <p:spPr>
          <a:xfrm>
            <a:off x="1351517" y="406571"/>
            <a:ext cx="2577629" cy="546303"/>
          </a:xfrm>
          <a:prstGeom prst="rect">
            <a:avLst/>
          </a:prstGeom>
          <a:ln w="12700">
            <a:miter lim="400000"/>
          </a:ln>
        </p:spPr>
        <p:txBody>
          <a:bodyPr wrap="none" lIns="19050" tIns="19050" rIns="19050" bIns="19050" anchor="ctr">
            <a:spAutoFit/>
          </a:bodyPr>
          <a:lstStyle>
            <a:lvl1pPr algn="ctr">
              <a:defRPr sz="6600" b="1">
                <a:solidFill>
                  <a:srgbClr val="26415E"/>
                </a:solidFill>
                <a:latin typeface="Helvetica Neue"/>
                <a:ea typeface="Helvetica Neue"/>
                <a:cs typeface="Helvetica Neue"/>
                <a:sym typeface="Helvetica Neue"/>
              </a:defRPr>
            </a:lvl1pPr>
          </a:lstStyle>
          <a:p>
            <a:r>
              <a:rPr sz="3300"/>
              <a:t>关于技术责任</a:t>
            </a:r>
            <a:endParaRPr sz="3300"/>
          </a:p>
        </p:txBody>
      </p:sp>
      <p:pic>
        <p:nvPicPr>
          <p:cNvPr id="142" name="pasted-image.pdf"/>
          <p:cNvPicPr>
            <a:picLocks noChangeAspect="1"/>
          </p:cNvPicPr>
          <p:nvPr/>
        </p:nvPicPr>
        <p:blipFill>
          <a:blip r:embed="rId3"/>
          <a:srcRect b="3689"/>
          <a:stretch>
            <a:fillRect/>
          </a:stretch>
        </p:blipFill>
        <p:spPr>
          <a:xfrm>
            <a:off x="-6319" y="2258007"/>
            <a:ext cx="6351644" cy="3199412"/>
          </a:xfrm>
          <a:prstGeom prst="rect">
            <a:avLst/>
          </a:prstGeom>
          <a:ln w="12700">
            <a:miter lim="400000"/>
            <a:headEnd/>
            <a:tailEnd/>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asted-image.pdf"/>
          <p:cNvPicPr>
            <a:picLocks noChangeAspect="1"/>
          </p:cNvPicPr>
          <p:nvPr/>
        </p:nvPicPr>
        <p:blipFill>
          <a:blip r:embed="rId1"/>
          <a:stretch>
            <a:fillRect/>
          </a:stretch>
        </p:blipFill>
        <p:spPr>
          <a:xfrm>
            <a:off x="1654003" y="1063324"/>
            <a:ext cx="5819539" cy="5771916"/>
          </a:xfrm>
          <a:prstGeom prst="rect">
            <a:avLst/>
          </a:prstGeom>
          <a:ln w="12700">
            <a:miter lim="400000"/>
            <a:headEnd/>
            <a:tailEnd/>
          </a:ln>
        </p:spPr>
      </p:pic>
      <p:pic>
        <p:nvPicPr>
          <p:cNvPr id="145" name="image15.png"/>
          <p:cNvPicPr>
            <a:picLocks noChangeAspect="1"/>
          </p:cNvPicPr>
          <p:nvPr/>
        </p:nvPicPr>
        <p:blipFill>
          <a:blip r:embed="rId2"/>
          <a:srcRect l="27080" t="17242" r="29968" b="16967"/>
          <a:stretch>
            <a:fillRect/>
          </a:stretch>
        </p:blipFill>
        <p:spPr>
          <a:xfrm>
            <a:off x="-861483" y="-493601"/>
            <a:ext cx="2238537" cy="2033999"/>
          </a:xfrm>
          <a:prstGeom prst="rect">
            <a:avLst/>
          </a:prstGeom>
          <a:ln w="12700">
            <a:miter lim="400000"/>
            <a:headEnd/>
            <a:tailEnd/>
          </a:ln>
        </p:spPr>
      </p:pic>
      <p:sp>
        <p:nvSpPr>
          <p:cNvPr id="146" name="Shape 146"/>
          <p:cNvSpPr/>
          <p:nvPr/>
        </p:nvSpPr>
        <p:spPr>
          <a:xfrm>
            <a:off x="564672" y="459834"/>
            <a:ext cx="4693594" cy="546303"/>
          </a:xfrm>
          <a:prstGeom prst="rect">
            <a:avLst/>
          </a:prstGeom>
          <a:ln w="12700">
            <a:miter lim="400000"/>
          </a:ln>
        </p:spPr>
        <p:txBody>
          <a:bodyPr wrap="none" lIns="19050" tIns="19050" rIns="19050" bIns="19050" anchor="ctr">
            <a:spAutoFit/>
          </a:bodyPr>
          <a:lstStyle>
            <a:lvl1pPr algn="ctr">
              <a:defRPr sz="6600" b="1">
                <a:solidFill>
                  <a:srgbClr val="26415E"/>
                </a:solidFill>
                <a:latin typeface="Helvetica Neue"/>
                <a:ea typeface="Helvetica Neue"/>
                <a:cs typeface="Helvetica Neue"/>
                <a:sym typeface="Helvetica Neue"/>
              </a:defRPr>
            </a:lvl1pPr>
          </a:lstStyle>
          <a:p>
            <a:r>
              <a:rPr sz="3300"/>
              <a:t>高校人才培养与市场需求</a:t>
            </a:r>
            <a:endParaRPr sz="3300"/>
          </a:p>
        </p:txBody>
      </p:sp>
      <p:sp>
        <p:nvSpPr>
          <p:cNvPr id="147" name="Shape 147"/>
          <p:cNvSpPr/>
          <p:nvPr/>
        </p:nvSpPr>
        <p:spPr>
          <a:xfrm>
            <a:off x="8252664" y="2425944"/>
            <a:ext cx="3378416" cy="1515800"/>
          </a:xfrm>
          <a:prstGeom prst="rect">
            <a:avLst/>
          </a:prstGeom>
          <a:ln w="12700">
            <a:miter lim="400000"/>
          </a:ln>
        </p:spPr>
        <p:txBody>
          <a:bodyPr lIns="19050" tIns="19050" rIns="19050" bIns="19050" anchor="ctr">
            <a:spAutoFit/>
          </a:bodyPr>
          <a:lstStyle>
            <a:lvl1pPr defTabSz="642620">
              <a:defRPr sz="4800">
                <a:solidFill>
                  <a:srgbClr val="211E1D"/>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400"/>
              <a:t>美国高校大数据教育起步早于中国、发展迅速，且更重视大数据涉及的人文管理问题。</a:t>
            </a:r>
            <a:endParaRPr sz="2400"/>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21.png"/>
          <p:cNvPicPr>
            <a:picLocks noChangeAspect="1"/>
          </p:cNvPicPr>
          <p:nvPr/>
        </p:nvPicPr>
        <p:blipFill>
          <a:blip r:embed="rId1"/>
          <a:stretch>
            <a:fillRect/>
          </a:stretch>
        </p:blipFill>
        <p:spPr>
          <a:xfrm>
            <a:off x="6425361" y="2039170"/>
            <a:ext cx="4050515" cy="4050515"/>
          </a:xfrm>
          <a:prstGeom prst="rect">
            <a:avLst/>
          </a:prstGeom>
          <a:ln w="12700">
            <a:miter lim="400000"/>
            <a:headEnd/>
            <a:tailEnd/>
          </a:ln>
        </p:spPr>
      </p:pic>
      <p:pic>
        <p:nvPicPr>
          <p:cNvPr id="150" name="image22.png"/>
          <p:cNvPicPr>
            <a:picLocks noChangeAspect="1"/>
          </p:cNvPicPr>
          <p:nvPr/>
        </p:nvPicPr>
        <p:blipFill>
          <a:blip r:embed="rId2"/>
          <a:stretch>
            <a:fillRect/>
          </a:stretch>
        </p:blipFill>
        <p:spPr>
          <a:xfrm>
            <a:off x="2210569" y="2040362"/>
            <a:ext cx="4050515" cy="4050515"/>
          </a:xfrm>
          <a:prstGeom prst="rect">
            <a:avLst/>
          </a:prstGeom>
          <a:ln w="12700">
            <a:miter lim="400000"/>
            <a:headEnd/>
            <a:tailEnd/>
          </a:ln>
        </p:spPr>
      </p:pic>
      <p:sp>
        <p:nvSpPr>
          <p:cNvPr id="151" name="Shape 151"/>
          <p:cNvSpPr/>
          <p:nvPr/>
        </p:nvSpPr>
        <p:spPr>
          <a:xfrm>
            <a:off x="2917428" y="752620"/>
            <a:ext cx="6412813" cy="411171"/>
          </a:xfrm>
          <a:prstGeom prst="rect">
            <a:avLst/>
          </a:prstGeom>
          <a:ln w="12700">
            <a:miter lim="400000"/>
          </a:ln>
        </p:spPr>
        <p:txBody>
          <a:bodyPr wrap="none" lIns="32147" tIns="32147" rIns="32147" bIns="32147">
            <a:spAutoFit/>
          </a:bodyPr>
          <a:lstStyle>
            <a:lvl1pPr defTabSz="883285">
              <a:defRPr sz="45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2250"/>
              <a:t>国内高校相关课程及公司技能需求核心词云图对比</a:t>
            </a:r>
            <a:endParaRPr sz="2250"/>
          </a:p>
        </p:txBody>
      </p:sp>
      <p:sp>
        <p:nvSpPr>
          <p:cNvPr id="152" name="Shape 152"/>
          <p:cNvSpPr/>
          <p:nvPr/>
        </p:nvSpPr>
        <p:spPr>
          <a:xfrm>
            <a:off x="3767349" y="1537098"/>
            <a:ext cx="936955" cy="326532"/>
          </a:xfrm>
          <a:prstGeom prst="rect">
            <a:avLst/>
          </a:prstGeom>
          <a:ln w="12700">
            <a:miter lim="400000"/>
          </a:ln>
        </p:spPr>
        <p:txBody>
          <a:bodyPr wrap="none" lIns="32147" tIns="32147" rIns="32147" bIns="32147">
            <a:spAutoFit/>
          </a:bodyPr>
          <a:lstStyle>
            <a:lvl1pPr algn="ctr" defTabSz="883285">
              <a:defRPr sz="34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700"/>
              <a:t>国内高校</a:t>
            </a:r>
            <a:endParaRPr sz="1700"/>
          </a:p>
        </p:txBody>
      </p:sp>
      <p:sp>
        <p:nvSpPr>
          <p:cNvPr id="153" name="Shape 153"/>
          <p:cNvSpPr/>
          <p:nvPr/>
        </p:nvSpPr>
        <p:spPr>
          <a:xfrm>
            <a:off x="7777845" y="1537098"/>
            <a:ext cx="936955" cy="326532"/>
          </a:xfrm>
          <a:prstGeom prst="rect">
            <a:avLst/>
          </a:prstGeom>
          <a:ln w="12700">
            <a:miter lim="400000"/>
          </a:ln>
        </p:spPr>
        <p:txBody>
          <a:bodyPr wrap="none" lIns="32147" tIns="32147" rIns="32147" bIns="32147">
            <a:spAutoFit/>
          </a:bodyPr>
          <a:lstStyle>
            <a:lvl1pPr algn="ctr" defTabSz="883285">
              <a:defRPr sz="34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700"/>
              <a:t>公司技能</a:t>
            </a:r>
            <a:endParaRPr sz="1700"/>
          </a:p>
        </p:txBody>
      </p:sp>
      <p:sp>
        <p:nvSpPr>
          <p:cNvPr id="154" name="Shape 154"/>
          <p:cNvSpPr/>
          <p:nvPr/>
        </p:nvSpPr>
        <p:spPr>
          <a:xfrm>
            <a:off x="2162292" y="6242904"/>
            <a:ext cx="7425911" cy="280365"/>
          </a:xfrm>
          <a:prstGeom prst="rect">
            <a:avLst/>
          </a:prstGeom>
          <a:ln w="12700">
            <a:miter lim="400000"/>
          </a:ln>
        </p:spPr>
        <p:txBody>
          <a:bodyPr wrap="none" lIns="32147" tIns="32147" rIns="32147" bIns="32147">
            <a:spAutoFit/>
          </a:bodyPr>
          <a:lstStyle>
            <a:lvl1pPr defTabSz="883285">
              <a:defRPr sz="2800">
                <a:solidFill>
                  <a:srgbClr val="59595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1400"/>
              <a:t>图表备注：“数据”为国内高校课程和公司技能需求均最高频的常规词，未被纳入词云呈现。</a:t>
            </a:r>
            <a:endParaRPr sz="1400"/>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image1.png" descr="WX20180914-104707.png"/>
          <p:cNvPicPr>
            <a:picLocks noChangeAspect="1"/>
          </p:cNvPicPr>
          <p:nvPr/>
        </p:nvPicPr>
        <p:blipFill>
          <a:blip r:embed="rId1"/>
          <a:srcRect l="33496" t="15837" r="35020" b="18995"/>
          <a:stretch>
            <a:fillRect/>
          </a:stretch>
        </p:blipFill>
        <p:spPr>
          <a:xfrm rot="14691488">
            <a:off x="8074593" y="-46057"/>
            <a:ext cx="5070772" cy="5071072"/>
          </a:xfrm>
          <a:custGeom>
            <a:avLst/>
            <a:gdLst/>
            <a:ahLst/>
            <a:cxnLst>
              <a:cxn ang="0">
                <a:pos x="wd2" y="hd2"/>
              </a:cxn>
              <a:cxn ang="5400000">
                <a:pos x="wd2" y="hd2"/>
              </a:cxn>
              <a:cxn ang="10800000">
                <a:pos x="wd2" y="hd2"/>
              </a:cxn>
              <a:cxn ang="16200000">
                <a:pos x="wd2" y="hd2"/>
              </a:cxn>
            </a:cxnLst>
            <a:rect l="0" t="0" r="r" b="b"/>
            <a:pathLst>
              <a:path w="19678" h="20595" extrusionOk="0">
                <a:moveTo>
                  <a:pt x="9839" y="0"/>
                </a:moveTo>
                <a:cubicBezTo>
                  <a:pt x="7321"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57" y="0"/>
                  <a:pt x="9839" y="0"/>
                </a:cubicBezTo>
                <a:close/>
              </a:path>
            </a:pathLst>
          </a:custGeom>
          <a:ln w="12700">
            <a:miter lim="400000"/>
            <a:headEnd/>
            <a:tailEnd/>
          </a:ln>
        </p:spPr>
      </p:pic>
      <p:pic>
        <p:nvPicPr>
          <p:cNvPr id="157" name="image3.png"/>
          <p:cNvPicPr>
            <a:picLocks noChangeAspect="1"/>
          </p:cNvPicPr>
          <p:nvPr/>
        </p:nvPicPr>
        <p:blipFill>
          <a:blip r:embed="rId2"/>
          <a:srcRect l="23706" t="17373" r="28146" b="18307"/>
          <a:stretch>
            <a:fillRect/>
          </a:stretch>
        </p:blipFill>
        <p:spPr>
          <a:xfrm>
            <a:off x="5479630" y="-682605"/>
            <a:ext cx="8934815" cy="7080416"/>
          </a:xfrm>
          <a:prstGeom prst="rect">
            <a:avLst/>
          </a:prstGeom>
          <a:ln w="12700">
            <a:miter lim="400000"/>
            <a:headEnd/>
            <a:tailEnd/>
          </a:ln>
        </p:spPr>
      </p:pic>
      <p:pic>
        <p:nvPicPr>
          <p:cNvPr id="158" name="image23.jpeg"/>
          <p:cNvPicPr>
            <a:picLocks noChangeAspect="1"/>
          </p:cNvPicPr>
          <p:nvPr/>
        </p:nvPicPr>
        <p:blipFill>
          <a:blip r:embed="rId3"/>
          <a:stretch>
            <a:fillRect/>
          </a:stretch>
        </p:blipFill>
        <p:spPr>
          <a:xfrm>
            <a:off x="108346" y="5052470"/>
            <a:ext cx="1765793" cy="1765793"/>
          </a:xfrm>
          <a:prstGeom prst="rect">
            <a:avLst/>
          </a:prstGeom>
          <a:ln w="12700">
            <a:miter lim="400000"/>
            <a:headEnd/>
            <a:tailEnd/>
          </a:ln>
        </p:spPr>
      </p:pic>
      <p:pic>
        <p:nvPicPr>
          <p:cNvPr id="159" name="image24.jpeg"/>
          <p:cNvPicPr>
            <a:picLocks noChangeAspect="1"/>
          </p:cNvPicPr>
          <p:nvPr/>
        </p:nvPicPr>
        <p:blipFill>
          <a:blip r:embed="rId4"/>
          <a:stretch>
            <a:fillRect/>
          </a:stretch>
        </p:blipFill>
        <p:spPr>
          <a:xfrm>
            <a:off x="1874138" y="5052469"/>
            <a:ext cx="1765793" cy="1765794"/>
          </a:xfrm>
          <a:prstGeom prst="rect">
            <a:avLst/>
          </a:prstGeom>
          <a:ln w="12700">
            <a:miter lim="400000"/>
            <a:headEnd/>
            <a:tailEnd/>
          </a:ln>
        </p:spPr>
      </p:pic>
      <p:sp>
        <p:nvSpPr>
          <p:cNvPr id="160" name="Shape 160"/>
          <p:cNvSpPr/>
          <p:nvPr/>
        </p:nvSpPr>
        <p:spPr>
          <a:xfrm>
            <a:off x="3741198" y="6024575"/>
            <a:ext cx="3902024" cy="803522"/>
          </a:xfrm>
          <a:prstGeom prst="rect">
            <a:avLst/>
          </a:prstGeom>
          <a:ln w="12700">
            <a:miter lim="400000"/>
          </a:ln>
        </p:spPr>
        <p:txBody>
          <a:bodyPr lIns="32147" tIns="32147" rIns="32147" bIns="32147">
            <a:spAutoFit/>
          </a:bodyPr>
          <a:lstStyle/>
          <a:p>
            <a:pPr defTabSz="441325">
              <a:lnSpc>
                <a:spcPct val="150000"/>
              </a:lnSpc>
              <a:defRPr sz="3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700"/>
              <a:t>官网：www.ids.tsinghua.edu.cn</a:t>
            </a:r>
            <a:endParaRPr sz="1700"/>
          </a:p>
          <a:p>
            <a:pPr defTabSz="441325">
              <a:lnSpc>
                <a:spcPct val="150000"/>
              </a:lnSpc>
              <a:defRPr sz="3400">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700"/>
              <a:t>邮箱：info@bigdatadigest.cn</a:t>
            </a:r>
            <a:endParaRPr sz="1700"/>
          </a:p>
        </p:txBody>
      </p:sp>
      <p:sp>
        <p:nvSpPr>
          <p:cNvPr id="161" name="Shape 161"/>
          <p:cNvSpPr/>
          <p:nvPr/>
        </p:nvSpPr>
        <p:spPr>
          <a:xfrm>
            <a:off x="5432698" y="3178932"/>
            <a:ext cx="1418658" cy="500137"/>
          </a:xfrm>
          <a:prstGeom prst="rect">
            <a:avLst/>
          </a:prstGeom>
          <a:ln w="12700">
            <a:miter lim="400000"/>
          </a:ln>
        </p:spPr>
        <p:txBody>
          <a:bodyPr wrap="none" lIns="19050" tIns="19050" rIns="19050" bIns="19050" anchor="ctr">
            <a:spAutoFit/>
          </a:bodyPr>
          <a:lstStyle>
            <a:lvl1pPr>
              <a:defRPr sz="60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sz="3000"/>
              <a:t>Thanks</a:t>
            </a:r>
            <a:endParaRPr sz="300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124" name="Rectangle 123"/>
          <p:cNvSpPr/>
          <p:nvPr/>
        </p:nvSpPr>
        <p:spPr>
          <a:xfrm>
            <a:off x="1803174" y="5866151"/>
            <a:ext cx="3841382" cy="369330"/>
          </a:xfrm>
          <a:prstGeom prst="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zh-CN" altLang="en-US" sz="1800" b="0" dirty="0">
                <a:solidFill>
                  <a:srgbClr val="535353"/>
                </a:solidFill>
                <a:latin typeface="微软雅黑" panose="020B0503020204020204" charset="-122"/>
                <a:ea typeface="微软雅黑" panose="020B0503020204020204" charset="-122"/>
                <a:cs typeface="微软雅黑" panose="020B0503020204020204" charset="-122"/>
                <a:sym typeface="Calibri" panose="020F0502020204030204"/>
              </a:rPr>
              <a:t>   </a:t>
            </a: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技术</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5" name="Rectangle 124"/>
          <p:cNvSpPr/>
          <p:nvPr/>
        </p:nvSpPr>
        <p:spPr>
          <a:xfrm>
            <a:off x="5959770" y="5866151"/>
            <a:ext cx="5777865" cy="369330"/>
          </a:xfrm>
          <a:prstGeom prst="rect">
            <a:avLst/>
          </a:prstGeom>
          <a:no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   服务</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2" name="Title 1"/>
          <p:cNvSpPr>
            <a:spLocks noGrp="1"/>
          </p:cNvSpPr>
          <p:nvPr>
            <p:ph type="title"/>
          </p:nvPr>
        </p:nvSpPr>
        <p:spPr>
          <a:xfrm>
            <a:off x="775880" y="133945"/>
            <a:ext cx="10248958" cy="1200329"/>
          </a:xfrm>
          <a:ln w="12700">
            <a:miter lim="400000"/>
          </a:ln>
        </p:spPr>
        <p:txBody>
          <a:bodyPr wrap="none" lIns="45719" rIns="45719">
            <a:spAutoFit/>
          </a:bodyPr>
          <a:lstStyle/>
          <a:p>
            <a:pPr hangingPunct="0">
              <a:lnSpc>
                <a:spcPct val="100000"/>
              </a:lnSpc>
            </a:pPr>
            <a:br>
              <a:rPr lang="en-US" altLang="zh-CN" sz="3600" dirty="0">
                <a:solidFill>
                  <a:schemeClr val="bg1"/>
                </a:solidFill>
                <a:latin typeface="PingFang SC Regular" charset="-122"/>
                <a:ea typeface="PingFang SC Regular" charset="-122"/>
                <a:cs typeface="PingFang SC Regular" charset="-122"/>
                <a:sym typeface="微软雅黑" panose="020B0503020204020204" charset="-122"/>
              </a:rPr>
            </a:br>
            <a:r>
              <a:rPr lang="zh-CN" altLang="en-US" sz="3600" dirty="0">
                <a:solidFill>
                  <a:schemeClr val="bg1"/>
                </a:solidFill>
                <a:latin typeface="PingFang SC Regular" charset="-122"/>
                <a:ea typeface="PingFang SC Regular" charset="-122"/>
                <a:cs typeface="PingFang SC Regular" charset="-122"/>
                <a:sym typeface="微软雅黑" panose="020B0503020204020204" charset="-122"/>
              </a:rPr>
              <a:t>让用户准确、快速地掌握不同金融实体的精确画像</a:t>
            </a:r>
            <a:endParaRPr lang="en-US" sz="3600" dirty="0">
              <a:solidFill>
                <a:schemeClr val="bg1"/>
              </a:solidFill>
              <a:latin typeface="PingFang SC Regular" charset="-122"/>
              <a:ea typeface="PingFang SC Regular" charset="-122"/>
              <a:cs typeface="PingFang SC Regular" charset="-122"/>
              <a:sym typeface="微软雅黑" panose="020B0503020204020204" charset="-122"/>
            </a:endParaRPr>
          </a:p>
        </p:txBody>
      </p:sp>
      <p:sp>
        <p:nvSpPr>
          <p:cNvPr id="54" name="Rectangle 53"/>
          <p:cNvSpPr/>
          <p:nvPr/>
        </p:nvSpPr>
        <p:spPr>
          <a:xfrm>
            <a:off x="775880" y="2618419"/>
            <a:ext cx="10986467" cy="1828800"/>
          </a:xfrm>
          <a:prstGeom prst="rect">
            <a:avLst/>
          </a:prstGeom>
          <a:solidFill>
            <a:srgbClr val="0061C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TextBox 7"/>
          <p:cNvSpPr txBox="1"/>
          <p:nvPr/>
        </p:nvSpPr>
        <p:spPr>
          <a:xfrm>
            <a:off x="861484" y="1766883"/>
            <a:ext cx="5539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800" b="0" dirty="0">
                <a:ln>
                  <a:solidFill>
                    <a:schemeClr val="bg1"/>
                  </a:solidFill>
                </a:ln>
                <a:solidFill>
                  <a:srgbClr val="535353"/>
                </a:solidFill>
                <a:latin typeface="PingFang SC Regular" charset="-122"/>
                <a:ea typeface="PingFang SC Regular" charset="-122"/>
                <a:cs typeface="PingFang SC Regular" charset="-122"/>
              </a:rPr>
              <a:t>交易</a:t>
            </a:r>
            <a:endParaRPr lang="en-US" sz="1800" b="0" dirty="0">
              <a:ln>
                <a:solidFill>
                  <a:schemeClr val="bg1"/>
                </a:solidFill>
              </a:ln>
              <a:solidFill>
                <a:srgbClr val="535353"/>
              </a:solidFill>
              <a:latin typeface="PingFang SC Regular" charset="-122"/>
              <a:ea typeface="PingFang SC Regular" charset="-122"/>
              <a:cs typeface="PingFang SC Regular" charset="-122"/>
            </a:endParaRPr>
          </a:p>
        </p:txBody>
      </p:sp>
      <p:sp>
        <p:nvSpPr>
          <p:cNvPr id="59" name="TextBox 58"/>
          <p:cNvSpPr txBox="1"/>
          <p:nvPr/>
        </p:nvSpPr>
        <p:spPr>
          <a:xfrm>
            <a:off x="827914" y="4959221"/>
            <a:ext cx="5539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800" b="0" dirty="0">
                <a:ln>
                  <a:solidFill>
                    <a:schemeClr val="bg1"/>
                  </a:solidFill>
                </a:ln>
                <a:solidFill>
                  <a:srgbClr val="535353"/>
                </a:solidFill>
                <a:latin typeface="PingFang SC Regular" charset="-122"/>
                <a:ea typeface="PingFang SC Regular" charset="-122"/>
                <a:cs typeface="PingFang SC Regular" charset="-122"/>
              </a:rPr>
              <a:t>客户</a:t>
            </a:r>
            <a:endParaRPr lang="en-US" sz="1800" b="0" dirty="0">
              <a:ln>
                <a:solidFill>
                  <a:schemeClr val="bg1"/>
                </a:solidFill>
              </a:ln>
              <a:solidFill>
                <a:srgbClr val="535353"/>
              </a:solidFill>
              <a:latin typeface="PingFang SC Regular" charset="-122"/>
              <a:ea typeface="PingFang SC Regular" charset="-122"/>
              <a:cs typeface="PingFang SC Regular" charset="-122"/>
            </a:endParaRPr>
          </a:p>
        </p:txBody>
      </p:sp>
      <p:sp>
        <p:nvSpPr>
          <p:cNvPr id="60" name="TextBox 59"/>
          <p:cNvSpPr txBox="1"/>
          <p:nvPr/>
        </p:nvSpPr>
        <p:spPr>
          <a:xfrm>
            <a:off x="827914" y="5897496"/>
            <a:ext cx="5539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800" b="0" dirty="0">
                <a:ln>
                  <a:solidFill>
                    <a:schemeClr val="bg1"/>
                  </a:solidFill>
                </a:ln>
                <a:solidFill>
                  <a:srgbClr val="535353"/>
                </a:solidFill>
                <a:latin typeface="PingFang SC Regular" charset="-122"/>
                <a:ea typeface="PingFang SC Regular" charset="-122"/>
                <a:cs typeface="PingFang SC Regular" charset="-122"/>
              </a:rPr>
              <a:t>底层</a:t>
            </a:r>
            <a:endParaRPr lang="en-US" sz="1800" b="0" dirty="0">
              <a:ln>
                <a:solidFill>
                  <a:schemeClr val="bg1"/>
                </a:solidFill>
              </a:ln>
              <a:solidFill>
                <a:srgbClr val="535353"/>
              </a:solidFill>
              <a:latin typeface="PingFang SC Regular" charset="-122"/>
              <a:ea typeface="PingFang SC Regular" charset="-122"/>
              <a:cs typeface="PingFang SC Regular" charset="-122"/>
            </a:endParaRPr>
          </a:p>
        </p:txBody>
      </p:sp>
      <p:sp>
        <p:nvSpPr>
          <p:cNvPr id="61" name="Rectangle 60"/>
          <p:cNvSpPr/>
          <p:nvPr/>
        </p:nvSpPr>
        <p:spPr>
          <a:xfrm>
            <a:off x="4318347" y="1781060"/>
            <a:ext cx="1005840" cy="369330"/>
          </a:xfrm>
          <a:prstGeom prst="rect">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固定收益</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2" name="Rectangle 61"/>
          <p:cNvSpPr/>
          <p:nvPr/>
        </p:nvSpPr>
        <p:spPr>
          <a:xfrm>
            <a:off x="6757641" y="1785703"/>
            <a:ext cx="1005840" cy="369330"/>
          </a:xfrm>
          <a:prstGeom prst="rect">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期货</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3" name="Rectangle 62"/>
          <p:cNvSpPr/>
          <p:nvPr/>
        </p:nvSpPr>
        <p:spPr>
          <a:xfrm>
            <a:off x="7977288" y="1786112"/>
            <a:ext cx="1005840" cy="369330"/>
          </a:xfrm>
          <a:prstGeom prst="rect">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外汇</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4" name="Rectangle 63"/>
          <p:cNvSpPr/>
          <p:nvPr/>
        </p:nvSpPr>
        <p:spPr>
          <a:xfrm>
            <a:off x="3022822" y="1766883"/>
            <a:ext cx="1081718" cy="369330"/>
          </a:xfrm>
          <a:prstGeom prst="rect">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数字货币</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6" name="Rectangle 65"/>
          <p:cNvSpPr/>
          <p:nvPr/>
        </p:nvSpPr>
        <p:spPr>
          <a:xfrm>
            <a:off x="9196935" y="1786113"/>
            <a:ext cx="1005840" cy="369330"/>
          </a:xfrm>
          <a:prstGeom prst="rect">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大宗商品</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7" name="Rectangle 66"/>
          <p:cNvSpPr/>
          <p:nvPr/>
        </p:nvSpPr>
        <p:spPr>
          <a:xfrm>
            <a:off x="10416581" y="1780175"/>
            <a:ext cx="1321054" cy="369330"/>
          </a:xfrm>
          <a:prstGeom prst="rect">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金融衍生品</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71" name="Rectangle 70"/>
          <p:cNvSpPr/>
          <p:nvPr/>
        </p:nvSpPr>
        <p:spPr>
          <a:xfrm>
            <a:off x="1803175" y="1768171"/>
            <a:ext cx="1005840" cy="369330"/>
          </a:xfrm>
          <a:prstGeom prst="rect">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贷款</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76" name="Rectangle 75"/>
          <p:cNvSpPr/>
          <p:nvPr/>
        </p:nvSpPr>
        <p:spPr>
          <a:xfrm>
            <a:off x="1803175" y="3596562"/>
            <a:ext cx="1005840" cy="369330"/>
          </a:xfrm>
          <a:prstGeom prst="rect">
            <a:avLst/>
          </a:prstGeom>
          <a:noFill/>
          <a:ln w="12700" cap="flat">
            <a:solidFill>
              <a:schemeClr val="bg1">
                <a:lumMod val="9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中小公司</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1" name="Rectangle 90"/>
          <p:cNvSpPr/>
          <p:nvPr/>
        </p:nvSpPr>
        <p:spPr>
          <a:xfrm>
            <a:off x="4514219" y="3596562"/>
            <a:ext cx="1005840" cy="369330"/>
          </a:xfrm>
          <a:prstGeom prst="rect">
            <a:avLst/>
          </a:prstGeom>
          <a:noFill/>
          <a:ln w="12700" cap="flat">
            <a:solidFill>
              <a:schemeClr val="bg1">
                <a:lumMod val="9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上市公司</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2" name="Rectangle 91"/>
          <p:cNvSpPr/>
          <p:nvPr/>
        </p:nvSpPr>
        <p:spPr>
          <a:xfrm>
            <a:off x="5738697" y="3596562"/>
            <a:ext cx="1005840" cy="369330"/>
          </a:xfrm>
          <a:prstGeom prst="rect">
            <a:avLst/>
          </a:prstGeom>
          <a:noFill/>
          <a:ln w="12700" cap="flat">
            <a:solidFill>
              <a:schemeClr val="bg1">
                <a:lumMod val="9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行业</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3" name="Rectangle 92"/>
          <p:cNvSpPr/>
          <p:nvPr/>
        </p:nvSpPr>
        <p:spPr>
          <a:xfrm>
            <a:off x="8187653" y="3596562"/>
            <a:ext cx="1005840" cy="369330"/>
          </a:xfrm>
          <a:prstGeom prst="rect">
            <a:avLst/>
          </a:prstGeom>
          <a:noFill/>
          <a:ln w="12700" cap="flat">
            <a:solidFill>
              <a:schemeClr val="bg1">
                <a:lumMod val="9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国家</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4" name="Rectangle 93"/>
          <p:cNvSpPr/>
          <p:nvPr/>
        </p:nvSpPr>
        <p:spPr>
          <a:xfrm>
            <a:off x="6963175" y="3596562"/>
            <a:ext cx="1005840" cy="369330"/>
          </a:xfrm>
          <a:prstGeom prst="rect">
            <a:avLst/>
          </a:prstGeom>
          <a:noFill/>
          <a:ln w="12700" cap="flat">
            <a:solidFill>
              <a:schemeClr val="bg1">
                <a:lumMod val="9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省市地区</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5" name="Rectangle 94"/>
          <p:cNvSpPr/>
          <p:nvPr/>
        </p:nvSpPr>
        <p:spPr>
          <a:xfrm>
            <a:off x="9412131" y="3596562"/>
            <a:ext cx="1005840" cy="369330"/>
          </a:xfrm>
          <a:prstGeom prst="rect">
            <a:avLst/>
          </a:prstGeom>
          <a:noFill/>
          <a:ln w="12700" cap="flat">
            <a:solidFill>
              <a:schemeClr val="bg1">
                <a:lumMod val="9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全球</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6" name="Rectangle 95"/>
          <p:cNvSpPr/>
          <p:nvPr/>
        </p:nvSpPr>
        <p:spPr>
          <a:xfrm>
            <a:off x="10636606" y="3596562"/>
            <a:ext cx="1005840" cy="369330"/>
          </a:xfrm>
          <a:prstGeom prst="rect">
            <a:avLst/>
          </a:prstGeom>
          <a:noFill/>
          <a:ln w="12700" cap="flat">
            <a:solidFill>
              <a:schemeClr val="bg1">
                <a:lumMod val="9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97" name="Rectangle 96"/>
          <p:cNvSpPr/>
          <p:nvPr/>
        </p:nvSpPr>
        <p:spPr>
          <a:xfrm>
            <a:off x="3027653" y="3596562"/>
            <a:ext cx="1267928" cy="369330"/>
          </a:xfrm>
          <a:prstGeom prst="rect">
            <a:avLst/>
          </a:prstGeom>
          <a:noFill/>
          <a:ln w="12700" cap="flat">
            <a:solidFill>
              <a:schemeClr val="bg1">
                <a:lumMod val="9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区块链项目</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2" name="Rectangle 111"/>
          <p:cNvSpPr/>
          <p:nvPr/>
        </p:nvSpPr>
        <p:spPr>
          <a:xfrm>
            <a:off x="1803175" y="4952167"/>
            <a:ext cx="1005840" cy="369330"/>
          </a:xfrm>
          <a:prstGeom prst="rect">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银行</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3" name="Rectangle 112"/>
          <p:cNvSpPr/>
          <p:nvPr/>
        </p:nvSpPr>
        <p:spPr>
          <a:xfrm>
            <a:off x="4339031" y="4952167"/>
            <a:ext cx="1005840" cy="369330"/>
          </a:xfrm>
          <a:prstGeom prst="rect">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基金券商</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4" name="Rectangle 113"/>
          <p:cNvSpPr/>
          <p:nvPr/>
        </p:nvSpPr>
        <p:spPr>
          <a:xfrm>
            <a:off x="5606959" y="4952167"/>
            <a:ext cx="1005840" cy="369330"/>
          </a:xfrm>
          <a:prstGeom prst="rect">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财富管理</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5" name="Rectangle 114"/>
          <p:cNvSpPr/>
          <p:nvPr/>
        </p:nvSpPr>
        <p:spPr>
          <a:xfrm>
            <a:off x="8142815" y="4952167"/>
            <a:ext cx="1005840" cy="369330"/>
          </a:xfrm>
          <a:prstGeom prst="rect">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VC/PE</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6" name="Rectangle 115"/>
          <p:cNvSpPr/>
          <p:nvPr/>
        </p:nvSpPr>
        <p:spPr>
          <a:xfrm>
            <a:off x="6874887" y="4952166"/>
            <a:ext cx="1005840" cy="369330"/>
          </a:xfrm>
          <a:prstGeom prst="rect">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政府机构</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7" name="Rectangle 116"/>
          <p:cNvSpPr/>
          <p:nvPr/>
        </p:nvSpPr>
        <p:spPr>
          <a:xfrm>
            <a:off x="9410743" y="4952167"/>
            <a:ext cx="1005840" cy="369330"/>
          </a:xfrm>
          <a:prstGeom prst="rect">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保险机构</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8" name="Rectangle 117"/>
          <p:cNvSpPr/>
          <p:nvPr/>
        </p:nvSpPr>
        <p:spPr>
          <a:xfrm>
            <a:off x="10678670" y="4952166"/>
            <a:ext cx="1005840" cy="369330"/>
          </a:xfrm>
          <a:prstGeom prst="rect">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19" name="Rectangle 118"/>
          <p:cNvSpPr/>
          <p:nvPr/>
        </p:nvSpPr>
        <p:spPr>
          <a:xfrm>
            <a:off x="3071103" y="4952168"/>
            <a:ext cx="1005840" cy="369330"/>
          </a:xfrm>
          <a:prstGeom prst="rect">
            <a:avLst/>
          </a:prstGeom>
          <a:noFill/>
          <a:ln w="12700" cap="flat">
            <a:solidFill>
              <a:schemeClr val="bg1">
                <a:lumMod val="7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评级机构</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0" name="Rectangle 119"/>
          <p:cNvSpPr/>
          <p:nvPr/>
        </p:nvSpPr>
        <p:spPr>
          <a:xfrm>
            <a:off x="3071103" y="5864174"/>
            <a:ext cx="1005840" cy="369330"/>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rPr>
              <a:t>NLP</a:t>
            </a:r>
            <a:endParaRPr lang="en-US"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1" name="Rectangle 120"/>
          <p:cNvSpPr/>
          <p:nvPr/>
        </p:nvSpPr>
        <p:spPr>
          <a:xfrm>
            <a:off x="4339031" y="5864173"/>
            <a:ext cx="1005840" cy="369330"/>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rPr>
              <a:t>CV</a:t>
            </a:r>
            <a:endParaRPr lang="en-US"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2" name="Rectangle 121"/>
          <p:cNvSpPr/>
          <p:nvPr/>
        </p:nvSpPr>
        <p:spPr>
          <a:xfrm>
            <a:off x="6874887" y="5864172"/>
            <a:ext cx="1005840" cy="369330"/>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rPr>
              <a:t>问答</a:t>
            </a:r>
            <a:endParaRPr lang="en-US"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3" name="Rectangle 122"/>
          <p:cNvSpPr/>
          <p:nvPr/>
        </p:nvSpPr>
        <p:spPr>
          <a:xfrm>
            <a:off x="8142815" y="5864171"/>
            <a:ext cx="1005840" cy="369330"/>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rPr>
              <a:t>搜索</a:t>
            </a:r>
            <a:endParaRPr lang="en-US"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6" name="Rectangle 125"/>
          <p:cNvSpPr/>
          <p:nvPr/>
        </p:nvSpPr>
        <p:spPr>
          <a:xfrm>
            <a:off x="9410741" y="5864173"/>
            <a:ext cx="1005840" cy="369330"/>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rPr>
              <a:t>可视化</a:t>
            </a:r>
            <a:endParaRPr lang="en-US"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127" name="Rectangle 126"/>
          <p:cNvSpPr/>
          <p:nvPr/>
        </p:nvSpPr>
        <p:spPr>
          <a:xfrm>
            <a:off x="10678669" y="5864171"/>
            <a:ext cx="1005840" cy="369330"/>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altLang="zh-CN"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rPr>
              <a:t>API</a:t>
            </a:r>
            <a:endParaRPr lang="en-US" sz="1800" b="0" dirty="0">
              <a:solidFill>
                <a:schemeClr val="tx1">
                  <a:lumMod val="40000"/>
                  <a:lumOff val="60000"/>
                </a:schemeClr>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3" name="TextBox 2"/>
          <p:cNvSpPr txBox="1"/>
          <p:nvPr/>
        </p:nvSpPr>
        <p:spPr>
          <a:xfrm>
            <a:off x="4869149" y="2893326"/>
            <a:ext cx="236378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altLang="zh-CN" sz="2400" b="0" dirty="0">
                <a:solidFill>
                  <a:srgbClr val="FFFFFF"/>
                </a:solidFill>
                <a:latin typeface="PingFang SC Medium" charset="-122"/>
                <a:ea typeface="PingFang SC Medium" charset="-122"/>
                <a:cs typeface="PingFang SC Medium" charset="-122"/>
              </a:rPr>
              <a:t>AI</a:t>
            </a:r>
            <a:r>
              <a:rPr lang="zh-CN" altLang="en-US" sz="2400" b="0" dirty="0">
                <a:solidFill>
                  <a:srgbClr val="FFFFFF"/>
                </a:solidFill>
                <a:latin typeface="PingFang SC Medium" charset="-122"/>
                <a:ea typeface="PingFang SC Medium" charset="-122"/>
                <a:cs typeface="PingFang SC Medium" charset="-122"/>
              </a:rPr>
              <a:t> 金融信息平台</a:t>
            </a:r>
            <a:endParaRPr lang="en-US" sz="2400" b="0" dirty="0">
              <a:solidFill>
                <a:srgbClr val="FFFFFF"/>
              </a:solidFill>
              <a:latin typeface="PingFang SC Medium" charset="-122"/>
              <a:ea typeface="PingFang SC Medium" charset="-122"/>
              <a:cs typeface="PingFang SC Medium" charset="-122"/>
            </a:endParaRPr>
          </a:p>
        </p:txBody>
      </p:sp>
      <p:sp>
        <p:nvSpPr>
          <p:cNvPr id="48" name="Rectangle 47"/>
          <p:cNvSpPr/>
          <p:nvPr/>
        </p:nvSpPr>
        <p:spPr>
          <a:xfrm>
            <a:off x="5537994" y="1772817"/>
            <a:ext cx="1005840" cy="369330"/>
          </a:xfrm>
          <a:prstGeom prst="rect">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rPr>
              <a:t>股权投资</a:t>
            </a:r>
            <a:endParaRPr lang="en-US" sz="1800" b="0" dirty="0">
              <a:solidFill>
                <a:schemeClr val="bg1"/>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49" name="TextBox 48"/>
          <p:cNvSpPr txBox="1"/>
          <p:nvPr/>
        </p:nvSpPr>
        <p:spPr>
          <a:xfrm>
            <a:off x="861484" y="3354989"/>
            <a:ext cx="55399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zh-CN" altLang="en-US" sz="1800" dirty="0">
                <a:solidFill>
                  <a:srgbClr val="FFFFFF"/>
                </a:solidFill>
                <a:latin typeface="PingFang SC Regular" charset="-122"/>
                <a:ea typeface="PingFang SC Regular" charset="-122"/>
                <a:cs typeface="PingFang SC Regular" charset="-122"/>
              </a:rPr>
              <a:t>金融</a:t>
            </a:r>
            <a:endParaRPr lang="en-US" altLang="zh-CN" sz="1800" dirty="0">
              <a:solidFill>
                <a:srgbClr val="FFFFFF"/>
              </a:solidFill>
              <a:latin typeface="PingFang SC Regular" charset="-122"/>
              <a:ea typeface="PingFang SC Regular" charset="-122"/>
              <a:cs typeface="PingFang SC Regular" charset="-122"/>
            </a:endParaRPr>
          </a:p>
          <a:p>
            <a:r>
              <a:rPr lang="zh-CN" altLang="en-US" sz="1800" dirty="0">
                <a:solidFill>
                  <a:srgbClr val="FFFFFF"/>
                </a:solidFill>
                <a:latin typeface="PingFang SC Regular" charset="-122"/>
                <a:ea typeface="PingFang SC Regular" charset="-122"/>
                <a:cs typeface="PingFang SC Regular" charset="-122"/>
              </a:rPr>
              <a:t>实体</a:t>
            </a:r>
            <a:endParaRPr lang="en-US" sz="1800" dirty="0">
              <a:solidFill>
                <a:srgbClr val="FFFFFF"/>
              </a:solidFill>
              <a:latin typeface="PingFang SC Regular" charset="-122"/>
              <a:ea typeface="PingFang SC Regular" charset="-122"/>
              <a:cs typeface="PingFang SC Regular" charset="-122"/>
            </a:endParaRPr>
          </a:p>
        </p:txBody>
      </p:sp>
      <p:sp>
        <p:nvSpPr>
          <p:cNvPr id="5" name="Slide Number Placeholder 4"/>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D2D3D"/>
        </a:solidFill>
        <a:effectLst/>
      </p:bgPr>
    </p:bg>
    <p:spTree>
      <p:nvGrpSpPr>
        <p:cNvPr id="1" name=""/>
        <p:cNvGrpSpPr/>
        <p:nvPr/>
      </p:nvGrpSpPr>
      <p:grpSpPr>
        <a:xfrm>
          <a:off x="0" y="0"/>
          <a:ext cx="0" cy="0"/>
          <a:chOff x="0" y="0"/>
          <a:chExt cx="0" cy="0"/>
        </a:xfrm>
      </p:grpSpPr>
      <p:sp>
        <p:nvSpPr>
          <p:cNvPr id="4" name="Rectangle 3"/>
          <p:cNvSpPr/>
          <p:nvPr/>
        </p:nvSpPr>
        <p:spPr>
          <a:xfrm>
            <a:off x="5087888" y="0"/>
            <a:ext cx="7104112" cy="6858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endParaRPr lang="en-US" sz="1800" b="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 name="TextBox 2"/>
          <p:cNvSpPr txBox="1"/>
          <p:nvPr/>
        </p:nvSpPr>
        <p:spPr>
          <a:xfrm>
            <a:off x="688281" y="1846491"/>
            <a:ext cx="4199974" cy="5539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nSpc>
                <a:spcPct val="120000"/>
              </a:lnSpc>
              <a:spcAft>
                <a:spcPts val="1200"/>
              </a:spcAft>
            </a:pPr>
            <a:r>
              <a:rPr lang="zh-CN" altLang="en-US" sz="1800" dirty="0">
                <a:solidFill>
                  <a:srgbClr val="FFFFFF"/>
                </a:solidFill>
                <a:latin typeface="PingFang SC" charset="-122"/>
                <a:ea typeface="PingFang SC" charset="-122"/>
                <a:cs typeface="PingFang SC" charset="-122"/>
              </a:rPr>
              <a:t>香侬科技，致力于打造人工智能时代的中国彭博。</a:t>
            </a:r>
            <a:r>
              <a:rPr lang="zh-CN" altLang="en-US" sz="1800" b="0" dirty="0">
                <a:solidFill>
                  <a:schemeClr val="tx1">
                    <a:lumMod val="40000"/>
                    <a:lumOff val="60000"/>
                  </a:schemeClr>
                </a:solidFill>
                <a:latin typeface="PingFang SC" charset="-122"/>
                <a:ea typeface="PingFang SC" charset="-122"/>
                <a:cs typeface="PingFang SC" charset="-122"/>
              </a:rPr>
              <a:t>公司利用最前沿的</a:t>
            </a:r>
            <a:r>
              <a:rPr lang="zh-CN" altLang="en-US" sz="1800" dirty="0">
                <a:solidFill>
                  <a:schemeClr val="bg1"/>
                </a:solidFill>
                <a:latin typeface="PingFang SC" charset="-122"/>
                <a:ea typeface="PingFang SC" charset="-122"/>
                <a:cs typeface="PingFang SC" charset="-122"/>
              </a:rPr>
              <a:t>自然语言处理（</a:t>
            </a:r>
            <a:r>
              <a:rPr lang="en-US" altLang="zh-CN" sz="1800" dirty="0">
                <a:solidFill>
                  <a:schemeClr val="bg1"/>
                </a:solidFill>
                <a:latin typeface="PingFang SC" charset="-122"/>
                <a:ea typeface="PingFang SC" charset="-122"/>
                <a:cs typeface="PingFang SC" charset="-122"/>
              </a:rPr>
              <a:t>NLP</a:t>
            </a:r>
            <a:r>
              <a:rPr lang="zh-CN" altLang="en-US" sz="1800" dirty="0">
                <a:solidFill>
                  <a:schemeClr val="bg1"/>
                </a:solidFill>
                <a:latin typeface="PingFang SC" charset="-122"/>
                <a:ea typeface="PingFang SC" charset="-122"/>
                <a:cs typeface="PingFang SC" charset="-122"/>
              </a:rPr>
              <a:t>）</a:t>
            </a:r>
            <a:r>
              <a:rPr lang="zh-CN" altLang="en-US" sz="1800" b="0" dirty="0">
                <a:solidFill>
                  <a:schemeClr val="tx1">
                    <a:lumMod val="40000"/>
                    <a:lumOff val="60000"/>
                  </a:schemeClr>
                </a:solidFill>
                <a:latin typeface="PingFang SC" charset="-122"/>
                <a:ea typeface="PingFang SC" charset="-122"/>
                <a:cs typeface="PingFang SC" charset="-122"/>
              </a:rPr>
              <a:t>算法，从海量分散的</a:t>
            </a:r>
            <a:r>
              <a:rPr lang="zh-CN" altLang="en-US" sz="1800" dirty="0">
                <a:solidFill>
                  <a:srgbClr val="FFFFFF"/>
                </a:solidFill>
                <a:latin typeface="PingFang SC" charset="-122"/>
                <a:ea typeface="PingFang SC" charset="-122"/>
                <a:cs typeface="PingFang SC" charset="-122"/>
              </a:rPr>
              <a:t>非结构化数据</a:t>
            </a:r>
            <a:r>
              <a:rPr lang="zh-CN" altLang="en-US" sz="1800" b="0" dirty="0">
                <a:solidFill>
                  <a:schemeClr val="tx1">
                    <a:lumMod val="40000"/>
                    <a:lumOff val="60000"/>
                  </a:schemeClr>
                </a:solidFill>
                <a:latin typeface="PingFang SC" charset="-122"/>
                <a:ea typeface="PingFang SC" charset="-122"/>
                <a:cs typeface="PingFang SC" charset="-122"/>
              </a:rPr>
              <a:t>中自动提取结构化信息，通过独立开发的</a:t>
            </a:r>
            <a:r>
              <a:rPr lang="zh-CN" altLang="en-US" sz="1800" dirty="0">
                <a:solidFill>
                  <a:srgbClr val="FFFFFF"/>
                </a:solidFill>
                <a:latin typeface="PingFang SC" charset="-122"/>
                <a:ea typeface="PingFang SC" charset="-122"/>
                <a:cs typeface="PingFang SC" charset="-122"/>
              </a:rPr>
              <a:t>智能</a:t>
            </a:r>
            <a:r>
              <a:rPr lang="en-US" altLang="zh-CN" sz="1800" dirty="0">
                <a:solidFill>
                  <a:srgbClr val="FFFFFF"/>
                </a:solidFill>
                <a:latin typeface="PingFang SC" charset="-122"/>
                <a:ea typeface="PingFang SC" charset="-122"/>
                <a:cs typeface="PingFang SC" charset="-122"/>
              </a:rPr>
              <a:t>AI</a:t>
            </a:r>
            <a:r>
              <a:rPr lang="zh-CN" altLang="en-US" sz="1800" dirty="0">
                <a:solidFill>
                  <a:srgbClr val="FFFFFF"/>
                </a:solidFill>
                <a:latin typeface="PingFang SC" charset="-122"/>
                <a:ea typeface="PingFang SC" charset="-122"/>
                <a:cs typeface="PingFang SC" charset="-122"/>
              </a:rPr>
              <a:t>金融信息平台，</a:t>
            </a:r>
            <a:r>
              <a:rPr lang="zh-CN" altLang="en-US" sz="1800" b="0" dirty="0">
                <a:solidFill>
                  <a:schemeClr val="tx1">
                    <a:lumMod val="40000"/>
                    <a:lumOff val="60000"/>
                  </a:schemeClr>
                </a:solidFill>
                <a:latin typeface="PingFang SC" charset="-122"/>
                <a:ea typeface="PingFang SC" charset="-122"/>
                <a:cs typeface="PingFang SC" charset="-122"/>
              </a:rPr>
              <a:t>描绘包括中小企业，上市公司，地区、产业、全球等多维度</a:t>
            </a:r>
            <a:r>
              <a:rPr lang="zh-CN" altLang="en-US" sz="1800" dirty="0">
                <a:solidFill>
                  <a:srgbClr val="FFFFFF"/>
                </a:solidFill>
                <a:latin typeface="PingFang SC" charset="-122"/>
                <a:ea typeface="PingFang SC" charset="-122"/>
                <a:cs typeface="PingFang SC" charset="-122"/>
              </a:rPr>
              <a:t>金融实体画像</a:t>
            </a:r>
            <a:r>
              <a:rPr lang="zh-CN" altLang="en-US" sz="1800" dirty="0">
                <a:solidFill>
                  <a:srgbClr val="797979"/>
                </a:solidFill>
                <a:latin typeface="PingFang SC" charset="-122"/>
                <a:ea typeface="PingFang SC" charset="-122"/>
                <a:cs typeface="PingFang SC" charset="-122"/>
              </a:rPr>
              <a:t>，</a:t>
            </a:r>
            <a:r>
              <a:rPr lang="zh-CN" altLang="en-US" sz="1800" b="0" dirty="0">
                <a:solidFill>
                  <a:schemeClr val="tx1">
                    <a:lumMod val="40000"/>
                    <a:lumOff val="60000"/>
                  </a:schemeClr>
                </a:solidFill>
                <a:latin typeface="PingFang SC" charset="-122"/>
                <a:ea typeface="PingFang SC" charset="-122"/>
                <a:cs typeface="PingFang SC" charset="-122"/>
              </a:rPr>
              <a:t>服务政府、银行、基金券商、评级机构、保险和大型企业，为金融资产管理、风控评级、行业研究、投资决策等各类</a:t>
            </a:r>
            <a:r>
              <a:rPr lang="zh-CN" altLang="en-US" sz="1800" dirty="0">
                <a:solidFill>
                  <a:srgbClr val="FFFFFF"/>
                </a:solidFill>
                <a:latin typeface="PingFang SC" charset="-122"/>
                <a:ea typeface="PingFang SC" charset="-122"/>
                <a:cs typeface="PingFang SC" charset="-122"/>
              </a:rPr>
              <a:t>金融业务赋能</a:t>
            </a:r>
            <a:r>
              <a:rPr lang="zh-CN" altLang="en-US" sz="1800" b="0" dirty="0">
                <a:solidFill>
                  <a:schemeClr val="tx1">
                    <a:lumMod val="40000"/>
                    <a:lumOff val="60000"/>
                  </a:schemeClr>
                </a:solidFill>
                <a:latin typeface="PingFang SC" charset="-122"/>
                <a:ea typeface="PingFang SC" charset="-122"/>
                <a:cs typeface="PingFang SC" charset="-122"/>
              </a:rPr>
              <a:t>。香侬科技于</a:t>
            </a:r>
            <a:r>
              <a:rPr lang="en-US" altLang="zh-CN" sz="1800" b="0" dirty="0">
                <a:solidFill>
                  <a:schemeClr val="tx1">
                    <a:lumMod val="40000"/>
                    <a:lumOff val="60000"/>
                  </a:schemeClr>
                </a:solidFill>
                <a:latin typeface="PingFang SC" charset="-122"/>
                <a:ea typeface="PingFang SC" charset="-122"/>
                <a:cs typeface="PingFang SC" charset="-122"/>
              </a:rPr>
              <a:t>2018</a:t>
            </a:r>
            <a:r>
              <a:rPr lang="zh-CN" altLang="en-US" sz="1800" b="0" dirty="0">
                <a:solidFill>
                  <a:schemeClr val="tx1">
                    <a:lumMod val="40000"/>
                    <a:lumOff val="60000"/>
                  </a:schemeClr>
                </a:solidFill>
                <a:latin typeface="PingFang SC" charset="-122"/>
                <a:ea typeface="PingFang SC" charset="-122"/>
                <a:cs typeface="PingFang SC" charset="-122"/>
              </a:rPr>
              <a:t>年初获得红杉中国数千万人民币的天使轮投资。最近刚刚完成亿级</a:t>
            </a:r>
            <a:r>
              <a:rPr lang="en-US" altLang="zh-CN" sz="1800" b="0" dirty="0">
                <a:solidFill>
                  <a:schemeClr val="tx1">
                    <a:lumMod val="40000"/>
                    <a:lumOff val="60000"/>
                  </a:schemeClr>
                </a:solidFill>
                <a:latin typeface="PingFang SC" charset="-122"/>
                <a:ea typeface="PingFang SC" charset="-122"/>
                <a:cs typeface="PingFang SC" charset="-122"/>
              </a:rPr>
              <a:t>A</a:t>
            </a:r>
            <a:r>
              <a:rPr lang="zh-CN" altLang="en-US" sz="1800" b="0" dirty="0">
                <a:solidFill>
                  <a:schemeClr val="tx1">
                    <a:lumMod val="40000"/>
                    <a:lumOff val="60000"/>
                  </a:schemeClr>
                </a:solidFill>
                <a:latin typeface="PingFang SC" charset="-122"/>
                <a:ea typeface="PingFang SC" charset="-122"/>
                <a:cs typeface="PingFang SC" charset="-122"/>
              </a:rPr>
              <a:t>轮融资。</a:t>
            </a:r>
            <a:endParaRPr lang="en-US" altLang="zh-CN" sz="1800" b="0" dirty="0">
              <a:solidFill>
                <a:schemeClr val="tx1">
                  <a:lumMod val="40000"/>
                  <a:lumOff val="60000"/>
                </a:schemeClr>
              </a:solidFill>
              <a:latin typeface="PingFang SC" charset="-122"/>
              <a:ea typeface="PingFang SC" charset="-122"/>
              <a:cs typeface="PingFang SC" charset="-122"/>
            </a:endParaRPr>
          </a:p>
          <a:p>
            <a:pPr>
              <a:lnSpc>
                <a:spcPct val="120000"/>
              </a:lnSpc>
              <a:spcAft>
                <a:spcPts val="1200"/>
              </a:spcAft>
            </a:pPr>
            <a:endParaRPr lang="en-US" altLang="zh-CN" sz="1800" b="0" dirty="0">
              <a:solidFill>
                <a:srgbClr val="797979"/>
              </a:solidFill>
              <a:latin typeface="PingFang SC" charset="-122"/>
              <a:ea typeface="PingFang SC" charset="-122"/>
              <a:cs typeface="PingFang SC" charset="-122"/>
            </a:endParaRPr>
          </a:p>
          <a:p>
            <a:pPr>
              <a:lnSpc>
                <a:spcPct val="120000"/>
              </a:lnSpc>
              <a:spcAft>
                <a:spcPts val="1200"/>
              </a:spcAft>
            </a:pPr>
            <a:endParaRPr lang="en-US" altLang="zh-CN" sz="1800" b="0" dirty="0">
              <a:solidFill>
                <a:srgbClr val="797979"/>
              </a:solidFill>
              <a:latin typeface="PingFang SC" charset="-122"/>
              <a:ea typeface="PingFang SC" charset="-122"/>
              <a:cs typeface="PingFang SC" charset="-122"/>
            </a:endParaRPr>
          </a:p>
        </p:txBody>
      </p:sp>
      <p:sp>
        <p:nvSpPr>
          <p:cNvPr id="38" name="文本框 11"/>
          <p:cNvSpPr txBox="1"/>
          <p:nvPr/>
        </p:nvSpPr>
        <p:spPr>
          <a:xfrm>
            <a:off x="684344" y="413390"/>
            <a:ext cx="4203911" cy="1077218"/>
          </a:xfrm>
          <a:prstGeom prst="rect">
            <a:avLst/>
          </a:prstGeom>
          <a:ln w="12700">
            <a:miter lim="400000"/>
          </a:ln>
        </p:spPr>
        <p:txBody>
          <a:bodyPr wrap="square" lIns="45719" rIns="45719">
            <a:spAutoFit/>
          </a:bodyPr>
          <a:lstStyle/>
          <a:p>
            <a:r>
              <a:rPr lang="zh-CN" altLang="en-US" dirty="0">
                <a:solidFill>
                  <a:srgbClr val="FFFFFF"/>
                </a:solidFill>
                <a:latin typeface="PingFang SC" charset="-122"/>
                <a:ea typeface="PingFang SC" charset="-122"/>
                <a:cs typeface="PingFang SC" charset="-122"/>
              </a:rPr>
              <a:t>香侬科技</a:t>
            </a:r>
            <a:r>
              <a:rPr lang="en-US" altLang="zh-CN" dirty="0">
                <a:solidFill>
                  <a:srgbClr val="FFFFFF"/>
                </a:solidFill>
                <a:latin typeface="PingFang SC" charset="-122"/>
                <a:ea typeface="PingFang SC" charset="-122"/>
                <a:cs typeface="PingFang SC" charset="-122"/>
              </a:rPr>
              <a:t>: </a:t>
            </a:r>
            <a:r>
              <a:rPr lang="zh-CN" altLang="en-US" dirty="0">
                <a:solidFill>
                  <a:srgbClr val="FFFFFF"/>
                </a:solidFill>
                <a:latin typeface="PingFang SC" charset="-122"/>
                <a:ea typeface="PingFang SC" charset="-122"/>
                <a:cs typeface="PingFang SC" charset="-122"/>
              </a:rPr>
              <a:t>打造人工智能时代的中国彭博</a:t>
            </a:r>
            <a:endParaRPr lang="zh-CN" altLang="en-US" dirty="0">
              <a:solidFill>
                <a:srgbClr val="FFFFFF"/>
              </a:solidFill>
              <a:latin typeface="PingFang SC" charset="-122"/>
              <a:ea typeface="PingFang SC" charset="-122"/>
              <a:cs typeface="PingFang SC" charset="-122"/>
            </a:endParaRPr>
          </a:p>
        </p:txBody>
      </p:sp>
      <p:pic>
        <p:nvPicPr>
          <p:cNvPr id="24" name="Picture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22979" y="1340394"/>
            <a:ext cx="762884" cy="762884"/>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7933" y="1467582"/>
            <a:ext cx="1873890" cy="765059"/>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3597" y="1556480"/>
            <a:ext cx="2183572" cy="597050"/>
          </a:xfrm>
          <a:prstGeom prst="rect">
            <a:avLst/>
          </a:prstGeom>
        </p:spPr>
      </p:pic>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t="26956" b="24726"/>
          <a:stretch>
            <a:fillRect/>
          </a:stretch>
        </p:blipFill>
        <p:spPr>
          <a:xfrm>
            <a:off x="7741197" y="3215868"/>
            <a:ext cx="1797493" cy="651002"/>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4622" y="3215118"/>
            <a:ext cx="1779351" cy="669036"/>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1342" y="4684980"/>
            <a:ext cx="1661312" cy="433530"/>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58776" y="4237105"/>
            <a:ext cx="753348" cy="753348"/>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1165" y="531150"/>
            <a:ext cx="3023528" cy="585889"/>
          </a:xfrm>
          <a:prstGeom prst="rect">
            <a:avLst/>
          </a:prstGeom>
        </p:spPr>
      </p:pic>
      <p:pic>
        <p:nvPicPr>
          <p:cNvPr id="32" name="Picture 31"/>
          <p:cNvPicPr>
            <a:picLocks noChangeAspect="1"/>
          </p:cNvPicPr>
          <p:nvPr/>
        </p:nvPicPr>
        <p:blipFill rotWithShape="1">
          <a:blip r:embed="rId9">
            <a:extLst>
              <a:ext uri="{28A0092B-C50C-407E-A947-70E740481C1C}">
                <a14:useLocalDpi xmlns:a14="http://schemas.microsoft.com/office/drawing/2010/main" val="0"/>
              </a:ext>
            </a:extLst>
          </a:blip>
          <a:srcRect t="22305" b="26371"/>
          <a:stretch>
            <a:fillRect/>
          </a:stretch>
        </p:blipFill>
        <p:spPr>
          <a:xfrm>
            <a:off x="6402009" y="5164612"/>
            <a:ext cx="1535351" cy="788006"/>
          </a:xfrm>
          <a:prstGeom prst="rect">
            <a:avLst/>
          </a:prstGeom>
        </p:spPr>
      </p:pic>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t="26302" b="33721"/>
          <a:stretch>
            <a:fillRect/>
          </a:stretch>
        </p:blipFill>
        <p:spPr>
          <a:xfrm>
            <a:off x="5301165" y="3271138"/>
            <a:ext cx="1652462" cy="502943"/>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69685" y="2399861"/>
            <a:ext cx="2557496" cy="631608"/>
          </a:xfrm>
          <a:prstGeom prst="rect">
            <a:avLst/>
          </a:prstGeom>
        </p:spPr>
      </p:pic>
      <p:pic>
        <p:nvPicPr>
          <p:cNvPr id="35" name="Picture 34"/>
          <p:cNvPicPr>
            <a:picLocks noChangeAspect="1"/>
          </p:cNvPicPr>
          <p:nvPr/>
        </p:nvPicPr>
        <p:blipFill rotWithShape="1">
          <a:blip r:embed="rId12" cstate="print">
            <a:extLst>
              <a:ext uri="{28A0092B-C50C-407E-A947-70E740481C1C}">
                <a14:useLocalDpi xmlns:a14="http://schemas.microsoft.com/office/drawing/2010/main" val="0"/>
              </a:ext>
            </a:extLst>
          </a:blip>
          <a:srcRect t="20033" b="22408"/>
          <a:stretch>
            <a:fillRect/>
          </a:stretch>
        </p:blipFill>
        <p:spPr>
          <a:xfrm>
            <a:off x="6966176" y="4049469"/>
            <a:ext cx="2004977" cy="530861"/>
          </a:xfrm>
          <a:prstGeom prst="rect">
            <a:avLst/>
          </a:prstGeom>
        </p:spPr>
      </p:pic>
      <p:pic>
        <p:nvPicPr>
          <p:cNvPr id="36" name="Pictur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88046" y="5190558"/>
            <a:ext cx="736648" cy="752624"/>
          </a:xfrm>
          <a:prstGeom prst="rect">
            <a:avLst/>
          </a:prstGeom>
        </p:spPr>
      </p:pic>
      <p:pic>
        <p:nvPicPr>
          <p:cNvPr id="37" name="Picture 36"/>
          <p:cNvPicPr>
            <a:picLocks noChangeAspect="1"/>
          </p:cNvPicPr>
          <p:nvPr/>
        </p:nvPicPr>
        <p:blipFill rotWithShape="1">
          <a:blip r:embed="rId14" cstate="print">
            <a:extLst>
              <a:ext uri="{28A0092B-C50C-407E-A947-70E740481C1C}">
                <a14:useLocalDpi xmlns:a14="http://schemas.microsoft.com/office/drawing/2010/main" val="0"/>
              </a:ext>
            </a:extLst>
          </a:blip>
          <a:srcRect r="57499"/>
          <a:stretch>
            <a:fillRect/>
          </a:stretch>
        </p:blipFill>
        <p:spPr>
          <a:xfrm>
            <a:off x="10402357" y="437150"/>
            <a:ext cx="1312838" cy="757390"/>
          </a:xfrm>
          <a:prstGeom prst="rect">
            <a:avLst/>
          </a:prstGeom>
        </p:spPr>
      </p:pic>
      <p:pic>
        <p:nvPicPr>
          <p:cNvPr id="39" name="Picture 3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85262" y="378634"/>
            <a:ext cx="1442640" cy="961760"/>
          </a:xfrm>
          <a:prstGeom prst="rect">
            <a:avLst/>
          </a:prstGeom>
        </p:spPr>
      </p:pic>
      <p:pic>
        <p:nvPicPr>
          <p:cNvPr id="40" name="图片 26" descr="图片 26"/>
          <p:cNvPicPr>
            <a:picLocks noChangeAspect="1"/>
          </p:cNvPicPr>
          <p:nvPr/>
        </p:nvPicPr>
        <p:blipFill>
          <a:blip r:embed="rId16"/>
          <a:srcRect l="21998" t="28312" r="23962" b="39077"/>
          <a:stretch>
            <a:fillRect/>
          </a:stretch>
        </p:blipFill>
        <p:spPr>
          <a:xfrm>
            <a:off x="9200228" y="4170177"/>
            <a:ext cx="1724070" cy="586851"/>
          </a:xfrm>
          <a:prstGeom prst="rect">
            <a:avLst/>
          </a:prstGeom>
          <a:ln w="12700">
            <a:miter lim="400000"/>
            <a:headEnd/>
            <a:tailEnd/>
          </a:ln>
        </p:spPr>
      </p:pic>
      <p:pic>
        <p:nvPicPr>
          <p:cNvPr id="41" name="图片 32" descr="图片 32"/>
          <p:cNvPicPr>
            <a:picLocks noChangeAspect="1"/>
          </p:cNvPicPr>
          <p:nvPr/>
        </p:nvPicPr>
        <p:blipFill>
          <a:blip r:embed="rId17"/>
          <a:stretch>
            <a:fillRect/>
          </a:stretch>
        </p:blipFill>
        <p:spPr>
          <a:xfrm>
            <a:off x="5301165" y="2431248"/>
            <a:ext cx="1110410" cy="600221"/>
          </a:xfrm>
          <a:prstGeom prst="rect">
            <a:avLst/>
          </a:prstGeom>
          <a:ln w="12700">
            <a:miter lim="400000"/>
            <a:headEnd/>
            <a:tailEnd/>
          </a:ln>
        </p:spPr>
      </p:pic>
      <p:pic>
        <p:nvPicPr>
          <p:cNvPr id="42" name="图片 24" descr="图片 24"/>
          <p:cNvPicPr>
            <a:picLocks noChangeAspect="1"/>
          </p:cNvPicPr>
          <p:nvPr/>
        </p:nvPicPr>
        <p:blipFill>
          <a:blip r:embed="rId18"/>
          <a:srcRect l="9615" t="36515" r="17452" b="28590"/>
          <a:stretch>
            <a:fillRect/>
          </a:stretch>
        </p:blipFill>
        <p:spPr>
          <a:xfrm>
            <a:off x="10127901" y="5321431"/>
            <a:ext cx="1723921" cy="530620"/>
          </a:xfrm>
          <a:prstGeom prst="rect">
            <a:avLst/>
          </a:prstGeom>
          <a:ln w="12700">
            <a:miter lim="400000"/>
            <a:headEnd/>
            <a:tailEnd/>
          </a:ln>
        </p:spPr>
      </p:pic>
      <p:pic>
        <p:nvPicPr>
          <p:cNvPr id="43" name="图片 28" descr="图片 28"/>
          <p:cNvPicPr>
            <a:picLocks noChangeAspect="1"/>
          </p:cNvPicPr>
          <p:nvPr/>
        </p:nvPicPr>
        <p:blipFill>
          <a:blip r:embed="rId19"/>
          <a:stretch>
            <a:fillRect/>
          </a:stretch>
        </p:blipFill>
        <p:spPr>
          <a:xfrm>
            <a:off x="5419154" y="3920229"/>
            <a:ext cx="1196410" cy="930541"/>
          </a:xfrm>
          <a:prstGeom prst="rect">
            <a:avLst/>
          </a:prstGeom>
          <a:ln w="12700">
            <a:miter lim="400000"/>
            <a:headEnd/>
            <a:tailEnd/>
          </a:ln>
        </p:spPr>
      </p:pic>
      <p:pic>
        <p:nvPicPr>
          <p:cNvPr id="44" name="图片 20" descr="图片 20"/>
          <p:cNvPicPr>
            <a:picLocks noChangeAspect="1"/>
          </p:cNvPicPr>
          <p:nvPr/>
        </p:nvPicPr>
        <p:blipFill>
          <a:blip r:embed="rId20"/>
          <a:srcRect l="30181" r="28255" b="2959"/>
          <a:stretch>
            <a:fillRect/>
          </a:stretch>
        </p:blipFill>
        <p:spPr>
          <a:xfrm>
            <a:off x="6555526" y="1299638"/>
            <a:ext cx="817334" cy="1129698"/>
          </a:xfrm>
          <a:prstGeom prst="rect">
            <a:avLst/>
          </a:prstGeom>
          <a:ln w="12700">
            <a:miter lim="400000"/>
            <a:headEnd/>
            <a:tailEnd/>
          </a:ln>
        </p:spPr>
      </p:pic>
      <p:pic>
        <p:nvPicPr>
          <p:cNvPr id="45" name="图片 34" descr="图片 34"/>
          <p:cNvPicPr>
            <a:picLocks noChangeAspect="1"/>
          </p:cNvPicPr>
          <p:nvPr/>
        </p:nvPicPr>
        <p:blipFill>
          <a:blip r:embed="rId21"/>
          <a:stretch>
            <a:fillRect/>
          </a:stretch>
        </p:blipFill>
        <p:spPr>
          <a:xfrm>
            <a:off x="10029178" y="2355243"/>
            <a:ext cx="1711464" cy="823018"/>
          </a:xfrm>
          <a:prstGeom prst="rect">
            <a:avLst/>
          </a:prstGeom>
          <a:ln w="12700">
            <a:miter lim="400000"/>
            <a:headEnd/>
            <a:tailEnd/>
          </a:ln>
        </p:spPr>
      </p:pic>
      <p:pic>
        <p:nvPicPr>
          <p:cNvPr id="46" name="图片 30" descr="图片 30"/>
          <p:cNvPicPr>
            <a:picLocks noChangeAspect="1"/>
          </p:cNvPicPr>
          <p:nvPr/>
        </p:nvPicPr>
        <p:blipFill>
          <a:blip r:embed="rId22"/>
          <a:srcRect l="20331" t="29629" r="22650" b="33992"/>
          <a:stretch>
            <a:fillRect/>
          </a:stretch>
        </p:blipFill>
        <p:spPr>
          <a:xfrm>
            <a:off x="8325431" y="5304467"/>
            <a:ext cx="1462292" cy="524806"/>
          </a:xfrm>
          <a:prstGeom prst="rect">
            <a:avLst/>
          </a:prstGeom>
          <a:ln w="12700">
            <a:miter lim="400000"/>
            <a:headEnd/>
            <a:tailEnd/>
          </a:ln>
        </p:spPr>
      </p:pic>
      <p:sp>
        <p:nvSpPr>
          <p:cNvPr id="6" name="Slide Number Placeholder 5"/>
          <p:cNvSpPr>
            <a:spLocks noGrp="1"/>
          </p:cNvSpPr>
          <p:nvPr>
            <p:ph type="sldNum" sz="quarter" idx="2"/>
          </p:nvPr>
        </p:nvSpPr>
        <p:spPr/>
        <p:txBody>
          <a:bodyPr/>
          <a:lstStyle/>
          <a:p>
            <a:fld id="{86CB4B4D-7CA3-9044-876B-883B54F8677D}" type="slidenum">
              <a:rPr lang="uk-UA" smtClean="0"/>
            </a:fld>
            <a:endParaRPr lang="uk-UA"/>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FFFFFF"/>
      </a:dk1>
      <a:lt1>
        <a:srgbClr val="005493"/>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tx2">
              <a:lumMod val="50000"/>
            </a:schemeClr>
          </a:solidFill>
          <a:prstDash val="solid"/>
          <a:miter lim="800000"/>
          <a:tailEnd type="triangle"/>
        </a:ln>
      </a:spPr>
      <a:body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3200" b="1" i="0" u="none" strike="noStrike" cap="none" spc="0" normalizeH="0" baseline="0">
            <a:ln>
              <a:noFill/>
            </a:ln>
            <a:solidFill>
              <a:srgbClr val="005493"/>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0</TotalTime>
  <Words>6597</Words>
  <Application>WPS 演示</Application>
  <PresentationFormat>宽屏</PresentationFormat>
  <Paragraphs>1075</Paragraphs>
  <Slides>74</Slides>
  <Notes>14</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74</vt:i4>
      </vt:variant>
    </vt:vector>
  </HeadingPairs>
  <TitlesOfParts>
    <vt:vector size="99" baseType="lpstr">
      <vt:lpstr>Arial</vt:lpstr>
      <vt:lpstr>宋体</vt:lpstr>
      <vt:lpstr>Wingdings</vt:lpstr>
      <vt:lpstr>微软雅黑</vt:lpstr>
      <vt:lpstr>Calibri</vt:lpstr>
      <vt:lpstr>Calibri Light</vt:lpstr>
      <vt:lpstr>Arial</vt:lpstr>
      <vt:lpstr>PingFang SC</vt:lpstr>
      <vt:lpstr>PingFang SC Regular</vt:lpstr>
      <vt:lpstr>PingFang SC Medium</vt:lpstr>
      <vt:lpstr>Arial Unicode MS</vt:lpstr>
      <vt:lpstr>Heiti SC Light</vt:lpstr>
      <vt:lpstr>PingFang SC Semibold</vt:lpstr>
      <vt:lpstr>Noto Sans CJK SC Regular</vt:lpstr>
      <vt:lpstr>Times New Roman</vt:lpstr>
      <vt:lpstr>Segoe UI</vt:lpstr>
      <vt:lpstr>PingFang SC Thin</vt:lpstr>
      <vt:lpstr>Roboto Cn</vt:lpstr>
      <vt:lpstr>Heiti SC Medium</vt:lpstr>
      <vt:lpstr>Lucida Grande</vt:lpstr>
      <vt:lpstr>Century Gothic</vt:lpstr>
      <vt:lpstr>Helvetica Neue</vt:lpstr>
      <vt:lpstr>Helvetica</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让用户准确、快速地掌握不同金融实体的精确画像</vt:lpstr>
      <vt:lpstr>PowerPoint 演示文稿</vt:lpstr>
      <vt:lpstr>我们并不缺少金融信息</vt:lpstr>
      <vt:lpstr>但信息并不立即可用</vt:lpstr>
      <vt:lpstr>“我们能不能建立金融领域的人工智能系统，让信息从存在到高效可用？”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企业画像&amp;风险监测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香侬科技Pre-A轮融资BP  2018.06 Shannon.AI</dc:title>
  <dc:creator>haojie he</dc:creator>
  <cp:lastModifiedBy>红数点</cp:lastModifiedBy>
  <cp:revision>807</cp:revision>
  <cp:lastPrinted>2018-09-17T08:28:00Z</cp:lastPrinted>
  <dcterms:created xsi:type="dcterms:W3CDTF">2018-09-26T05:10:27Z</dcterms:created>
  <dcterms:modified xsi:type="dcterms:W3CDTF">2018-09-26T05:17:05Z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